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8404800" cy="32918400"/>
  <p:notesSz cx="5800725" cy="9094788"/>
  <p:defaultTextStyle>
    <a:defPPr>
      <a:defRPr lang="en-US"/>
    </a:defPPr>
    <a:lvl1pPr algn="l" rtl="0" fontAlgn="base">
      <a:spcBef>
        <a:spcPct val="0"/>
      </a:spcBef>
      <a:spcAft>
        <a:spcPct val="0"/>
      </a:spcAft>
      <a:defRPr sz="9300" kern="1200">
        <a:solidFill>
          <a:schemeClr val="tx1"/>
        </a:solidFill>
        <a:latin typeface="Arial" charset="0"/>
        <a:ea typeface="+mn-ea"/>
        <a:cs typeface="+mn-cs"/>
      </a:defRPr>
    </a:lvl1pPr>
    <a:lvl2pPr marL="457200" algn="l" rtl="0" fontAlgn="base">
      <a:spcBef>
        <a:spcPct val="0"/>
      </a:spcBef>
      <a:spcAft>
        <a:spcPct val="0"/>
      </a:spcAft>
      <a:defRPr sz="9300" kern="1200">
        <a:solidFill>
          <a:schemeClr val="tx1"/>
        </a:solidFill>
        <a:latin typeface="Arial" charset="0"/>
        <a:ea typeface="+mn-ea"/>
        <a:cs typeface="+mn-cs"/>
      </a:defRPr>
    </a:lvl2pPr>
    <a:lvl3pPr marL="914400" algn="l" rtl="0" fontAlgn="base">
      <a:spcBef>
        <a:spcPct val="0"/>
      </a:spcBef>
      <a:spcAft>
        <a:spcPct val="0"/>
      </a:spcAft>
      <a:defRPr sz="9300" kern="1200">
        <a:solidFill>
          <a:schemeClr val="tx1"/>
        </a:solidFill>
        <a:latin typeface="Arial" charset="0"/>
        <a:ea typeface="+mn-ea"/>
        <a:cs typeface="+mn-cs"/>
      </a:defRPr>
    </a:lvl3pPr>
    <a:lvl4pPr marL="1371600" algn="l" rtl="0" fontAlgn="base">
      <a:spcBef>
        <a:spcPct val="0"/>
      </a:spcBef>
      <a:spcAft>
        <a:spcPct val="0"/>
      </a:spcAft>
      <a:defRPr sz="9300" kern="1200">
        <a:solidFill>
          <a:schemeClr val="tx1"/>
        </a:solidFill>
        <a:latin typeface="Arial" charset="0"/>
        <a:ea typeface="+mn-ea"/>
        <a:cs typeface="+mn-cs"/>
      </a:defRPr>
    </a:lvl4pPr>
    <a:lvl5pPr marL="1828800" algn="l" rtl="0" fontAlgn="base">
      <a:spcBef>
        <a:spcPct val="0"/>
      </a:spcBef>
      <a:spcAft>
        <a:spcPct val="0"/>
      </a:spcAft>
      <a:defRPr sz="9300" kern="1200">
        <a:solidFill>
          <a:schemeClr val="tx1"/>
        </a:solidFill>
        <a:latin typeface="Arial" charset="0"/>
        <a:ea typeface="+mn-ea"/>
        <a:cs typeface="+mn-cs"/>
      </a:defRPr>
    </a:lvl5pPr>
    <a:lvl6pPr marL="2286000" algn="l" defTabSz="914400" rtl="0" eaLnBrk="1" latinLnBrk="0" hangingPunct="1">
      <a:defRPr sz="9300" kern="1200">
        <a:solidFill>
          <a:schemeClr val="tx1"/>
        </a:solidFill>
        <a:latin typeface="Arial" charset="0"/>
        <a:ea typeface="+mn-ea"/>
        <a:cs typeface="+mn-cs"/>
      </a:defRPr>
    </a:lvl6pPr>
    <a:lvl7pPr marL="2743200" algn="l" defTabSz="914400" rtl="0" eaLnBrk="1" latinLnBrk="0" hangingPunct="1">
      <a:defRPr sz="9300" kern="1200">
        <a:solidFill>
          <a:schemeClr val="tx1"/>
        </a:solidFill>
        <a:latin typeface="Arial" charset="0"/>
        <a:ea typeface="+mn-ea"/>
        <a:cs typeface="+mn-cs"/>
      </a:defRPr>
    </a:lvl7pPr>
    <a:lvl8pPr marL="3200400" algn="l" defTabSz="914400" rtl="0" eaLnBrk="1" latinLnBrk="0" hangingPunct="1">
      <a:defRPr sz="9300" kern="1200">
        <a:solidFill>
          <a:schemeClr val="tx1"/>
        </a:solidFill>
        <a:latin typeface="Arial" charset="0"/>
        <a:ea typeface="+mn-ea"/>
        <a:cs typeface="+mn-cs"/>
      </a:defRPr>
    </a:lvl8pPr>
    <a:lvl9pPr marL="3657600" algn="l" defTabSz="914400" rtl="0" eaLnBrk="1" latinLnBrk="0" hangingPunct="1">
      <a:defRPr sz="93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1"/>
    <a:srgbClr val="FFFF99"/>
    <a:srgbClr val="FFFFE5"/>
    <a:srgbClr val="001E78"/>
    <a:srgbClr val="FFCC66"/>
    <a:srgbClr val="FC9D8A"/>
    <a:srgbClr val="95F197"/>
    <a:srgbClr val="00449E"/>
    <a:srgbClr val="3399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24" d="100"/>
          <a:sy n="24" d="100"/>
        </p:scale>
        <p:origin x="2496" y="126"/>
      </p:cViewPr>
      <p:guideLst>
        <p:guide orient="horz" pos="10368"/>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916" y="10226675"/>
            <a:ext cx="32642969"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443" y="18653125"/>
            <a:ext cx="26883916"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2041FE-DF95-4549-A159-39D43BAED9BD}" type="slidenum">
              <a:rPr lang="en-US"/>
              <a:pPr>
                <a:defRPr/>
              </a:pPr>
              <a:t>‹#›</a:t>
            </a:fld>
            <a:endParaRPr lang="en-US"/>
          </a:p>
        </p:txBody>
      </p:sp>
    </p:spTree>
    <p:extLst>
      <p:ext uri="{BB962C8B-B14F-4D97-AF65-F5344CB8AC3E}">
        <p14:creationId xmlns:p14="http://schemas.microsoft.com/office/powerpoint/2010/main" val="1693066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F8F5CD-CF9B-4B6A-8241-C788E71EEBBF}" type="slidenum">
              <a:rPr lang="en-US"/>
              <a:pPr>
                <a:defRPr/>
              </a:pPr>
              <a:t>‹#›</a:t>
            </a:fld>
            <a:endParaRPr lang="en-US"/>
          </a:p>
        </p:txBody>
      </p:sp>
    </p:spTree>
    <p:extLst>
      <p:ext uri="{BB962C8B-B14F-4D97-AF65-F5344CB8AC3E}">
        <p14:creationId xmlns:p14="http://schemas.microsoft.com/office/powerpoint/2010/main" val="4052387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759" y="1317625"/>
            <a:ext cx="8641357" cy="28087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19685" y="1317625"/>
            <a:ext cx="25790724" cy="28087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5A4988-232F-4BB1-AB44-5A2D6BAF1FB9}" type="slidenum">
              <a:rPr lang="en-US"/>
              <a:pPr>
                <a:defRPr/>
              </a:pPr>
              <a:t>‹#›</a:t>
            </a:fld>
            <a:endParaRPr lang="en-US"/>
          </a:p>
        </p:txBody>
      </p:sp>
    </p:spTree>
    <p:extLst>
      <p:ext uri="{BB962C8B-B14F-4D97-AF65-F5344CB8AC3E}">
        <p14:creationId xmlns:p14="http://schemas.microsoft.com/office/powerpoint/2010/main" val="185165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EB9FBF-3429-4F2C-BD81-D07B099F7B53}" type="slidenum">
              <a:rPr lang="en-US"/>
              <a:pPr>
                <a:defRPr/>
              </a:pPr>
              <a:t>‹#›</a:t>
            </a:fld>
            <a:endParaRPr lang="en-US"/>
          </a:p>
        </p:txBody>
      </p:sp>
    </p:spTree>
    <p:extLst>
      <p:ext uri="{BB962C8B-B14F-4D97-AF65-F5344CB8AC3E}">
        <p14:creationId xmlns:p14="http://schemas.microsoft.com/office/powerpoint/2010/main" val="2997667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21153439"/>
            <a:ext cx="3264435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3" y="13952538"/>
            <a:ext cx="3264435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63DAA1-7BCD-4E5D-873A-B233770F7B18}" type="slidenum">
              <a:rPr lang="en-US"/>
              <a:pPr>
                <a:defRPr/>
              </a:pPr>
              <a:t>‹#›</a:t>
            </a:fld>
            <a:endParaRPr lang="en-US"/>
          </a:p>
        </p:txBody>
      </p:sp>
    </p:spTree>
    <p:extLst>
      <p:ext uri="{BB962C8B-B14F-4D97-AF65-F5344CB8AC3E}">
        <p14:creationId xmlns:p14="http://schemas.microsoft.com/office/powerpoint/2010/main" val="2125088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19685" y="7680325"/>
            <a:ext cx="17216041"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69075" y="7680325"/>
            <a:ext cx="17216041"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B5E4F9-4EDE-461E-91C7-2D0857C690DD}" type="slidenum">
              <a:rPr lang="en-US"/>
              <a:pPr>
                <a:defRPr/>
              </a:pPr>
              <a:t>‹#›</a:t>
            </a:fld>
            <a:endParaRPr lang="en-US"/>
          </a:p>
        </p:txBody>
      </p:sp>
    </p:spTree>
    <p:extLst>
      <p:ext uri="{BB962C8B-B14F-4D97-AF65-F5344CB8AC3E}">
        <p14:creationId xmlns:p14="http://schemas.microsoft.com/office/powerpoint/2010/main" val="3146580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19684" y="7369176"/>
            <a:ext cx="16968788"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19684" y="10439400"/>
            <a:ext cx="16968788"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384" y="7369176"/>
            <a:ext cx="16975732"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9384" y="10439400"/>
            <a:ext cx="16975732"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6B38486-8515-4156-B535-BC7263091B22}" type="slidenum">
              <a:rPr lang="en-US"/>
              <a:pPr>
                <a:defRPr/>
              </a:pPr>
              <a:t>‹#›</a:t>
            </a:fld>
            <a:endParaRPr lang="en-US"/>
          </a:p>
        </p:txBody>
      </p:sp>
    </p:spTree>
    <p:extLst>
      <p:ext uri="{BB962C8B-B14F-4D97-AF65-F5344CB8AC3E}">
        <p14:creationId xmlns:p14="http://schemas.microsoft.com/office/powerpoint/2010/main" val="1026972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E2AD903-0C10-49E9-A55A-CBE778C650F0}" type="slidenum">
              <a:rPr lang="en-US"/>
              <a:pPr>
                <a:defRPr/>
              </a:pPr>
              <a:t>‹#›</a:t>
            </a:fld>
            <a:endParaRPr lang="en-US"/>
          </a:p>
        </p:txBody>
      </p:sp>
    </p:spTree>
    <p:extLst>
      <p:ext uri="{BB962C8B-B14F-4D97-AF65-F5344CB8AC3E}">
        <p14:creationId xmlns:p14="http://schemas.microsoft.com/office/powerpoint/2010/main" val="2591838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282F7F9-7163-4EDF-852E-D74F49DB142E}" type="slidenum">
              <a:rPr lang="en-US"/>
              <a:pPr>
                <a:defRPr/>
              </a:pPr>
              <a:t>‹#›</a:t>
            </a:fld>
            <a:endParaRPr lang="en-US"/>
          </a:p>
        </p:txBody>
      </p:sp>
    </p:spTree>
    <p:extLst>
      <p:ext uri="{BB962C8B-B14F-4D97-AF65-F5344CB8AC3E}">
        <p14:creationId xmlns:p14="http://schemas.microsoft.com/office/powerpoint/2010/main" val="3949674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684" y="1311275"/>
            <a:ext cx="12634913"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5766" y="1311275"/>
            <a:ext cx="2146935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19684" y="6888163"/>
            <a:ext cx="12634913"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900F9D-6FD4-4F64-A779-4366965CC7F7}" type="slidenum">
              <a:rPr lang="en-US"/>
              <a:pPr>
                <a:defRPr/>
              </a:pPr>
              <a:t>‹#›</a:t>
            </a:fld>
            <a:endParaRPr lang="en-US"/>
          </a:p>
        </p:txBody>
      </p:sp>
    </p:spTree>
    <p:extLst>
      <p:ext uri="{BB962C8B-B14F-4D97-AF65-F5344CB8AC3E}">
        <p14:creationId xmlns:p14="http://schemas.microsoft.com/office/powerpoint/2010/main" val="1891538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331" y="23042564"/>
            <a:ext cx="2304315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7331" y="2941638"/>
            <a:ext cx="2304315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7527331" y="25763539"/>
            <a:ext cx="2304315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9C0DDC-FF1C-4019-AECA-C762E7A247E1}" type="slidenum">
              <a:rPr lang="en-US"/>
              <a:pPr>
                <a:defRPr/>
              </a:pPr>
              <a:t>‹#›</a:t>
            </a:fld>
            <a:endParaRPr lang="en-US"/>
          </a:p>
        </p:txBody>
      </p:sp>
    </p:spTree>
    <p:extLst>
      <p:ext uri="{BB962C8B-B14F-4D97-AF65-F5344CB8AC3E}">
        <p14:creationId xmlns:p14="http://schemas.microsoft.com/office/powerpoint/2010/main" val="1456748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19685" y="1317625"/>
            <a:ext cx="34565431"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8" tIns="235129" rIns="470258" bIns="235129"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919685" y="7680325"/>
            <a:ext cx="34565431" cy="21724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8" tIns="235129" rIns="470258" bIns="23512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919684" y="29976763"/>
            <a:ext cx="8962231"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8" tIns="235129" rIns="470258" bIns="235129" numCol="1" anchor="t" anchorCtr="0" compatLnSpc="1">
            <a:prstTxWarp prst="textNoShape">
              <a:avLst/>
            </a:prstTxWarp>
          </a:bodyPr>
          <a:lstStyle>
            <a:lvl1pPr defTabSz="4702175">
              <a:defRPr sz="7200" smtClean="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3121085" y="29976763"/>
            <a:ext cx="12162631"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8" tIns="235129" rIns="470258" bIns="235129" numCol="1" anchor="t" anchorCtr="0" compatLnSpc="1">
            <a:prstTxWarp prst="textNoShape">
              <a:avLst/>
            </a:prstTxWarp>
          </a:bodyPr>
          <a:lstStyle>
            <a:lvl1pPr algn="ctr" defTabSz="4702175">
              <a:defRPr sz="7200" smtClean="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27522885" y="29976763"/>
            <a:ext cx="8962231"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8" tIns="235129" rIns="470258" bIns="235129" numCol="1" anchor="t" anchorCtr="0" compatLnSpc="1">
            <a:prstTxWarp prst="textNoShape">
              <a:avLst/>
            </a:prstTxWarp>
          </a:bodyPr>
          <a:lstStyle>
            <a:lvl1pPr algn="r" defTabSz="4702175">
              <a:defRPr sz="7200" smtClean="0">
                <a:latin typeface="Arial" pitchFamily="34" charset="0"/>
              </a:defRPr>
            </a:lvl1pPr>
          </a:lstStyle>
          <a:p>
            <a:pPr>
              <a:defRPr/>
            </a:pPr>
            <a:fld id="{4908EF05-3AC7-4354-945F-C808C85542D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02175" rtl="0" eaLnBrk="0" fontAlgn="base" hangingPunct="0">
        <a:spcBef>
          <a:spcPct val="0"/>
        </a:spcBef>
        <a:spcAft>
          <a:spcPct val="0"/>
        </a:spcAft>
        <a:defRPr sz="22600">
          <a:solidFill>
            <a:schemeClr val="tx2"/>
          </a:solidFill>
          <a:latin typeface="+mj-lt"/>
          <a:ea typeface="+mj-ea"/>
          <a:cs typeface="+mj-cs"/>
        </a:defRPr>
      </a:lvl1pPr>
      <a:lvl2pPr algn="ctr" defTabSz="4702175" rtl="0" eaLnBrk="0" fontAlgn="base" hangingPunct="0">
        <a:spcBef>
          <a:spcPct val="0"/>
        </a:spcBef>
        <a:spcAft>
          <a:spcPct val="0"/>
        </a:spcAft>
        <a:defRPr sz="22600">
          <a:solidFill>
            <a:schemeClr val="tx2"/>
          </a:solidFill>
          <a:latin typeface="Arial" pitchFamily="34" charset="0"/>
        </a:defRPr>
      </a:lvl2pPr>
      <a:lvl3pPr algn="ctr" defTabSz="4702175" rtl="0" eaLnBrk="0" fontAlgn="base" hangingPunct="0">
        <a:spcBef>
          <a:spcPct val="0"/>
        </a:spcBef>
        <a:spcAft>
          <a:spcPct val="0"/>
        </a:spcAft>
        <a:defRPr sz="22600">
          <a:solidFill>
            <a:schemeClr val="tx2"/>
          </a:solidFill>
          <a:latin typeface="Arial" pitchFamily="34" charset="0"/>
        </a:defRPr>
      </a:lvl3pPr>
      <a:lvl4pPr algn="ctr" defTabSz="4702175" rtl="0" eaLnBrk="0" fontAlgn="base" hangingPunct="0">
        <a:spcBef>
          <a:spcPct val="0"/>
        </a:spcBef>
        <a:spcAft>
          <a:spcPct val="0"/>
        </a:spcAft>
        <a:defRPr sz="22600">
          <a:solidFill>
            <a:schemeClr val="tx2"/>
          </a:solidFill>
          <a:latin typeface="Arial" pitchFamily="34" charset="0"/>
        </a:defRPr>
      </a:lvl4pPr>
      <a:lvl5pPr algn="ctr" defTabSz="4702175" rtl="0" eaLnBrk="0" fontAlgn="base" hangingPunct="0">
        <a:spcBef>
          <a:spcPct val="0"/>
        </a:spcBef>
        <a:spcAft>
          <a:spcPct val="0"/>
        </a:spcAft>
        <a:defRPr sz="22600">
          <a:solidFill>
            <a:schemeClr val="tx2"/>
          </a:solidFill>
          <a:latin typeface="Arial" pitchFamily="34" charset="0"/>
        </a:defRPr>
      </a:lvl5pPr>
      <a:lvl6pPr marL="457200" algn="ctr" defTabSz="4702175" rtl="0" fontAlgn="base">
        <a:spcBef>
          <a:spcPct val="0"/>
        </a:spcBef>
        <a:spcAft>
          <a:spcPct val="0"/>
        </a:spcAft>
        <a:defRPr sz="22600">
          <a:solidFill>
            <a:schemeClr val="tx2"/>
          </a:solidFill>
          <a:latin typeface="Arial" pitchFamily="34" charset="0"/>
        </a:defRPr>
      </a:lvl6pPr>
      <a:lvl7pPr marL="914400" algn="ctr" defTabSz="4702175" rtl="0" fontAlgn="base">
        <a:spcBef>
          <a:spcPct val="0"/>
        </a:spcBef>
        <a:spcAft>
          <a:spcPct val="0"/>
        </a:spcAft>
        <a:defRPr sz="22600">
          <a:solidFill>
            <a:schemeClr val="tx2"/>
          </a:solidFill>
          <a:latin typeface="Arial" pitchFamily="34" charset="0"/>
        </a:defRPr>
      </a:lvl7pPr>
      <a:lvl8pPr marL="1371600" algn="ctr" defTabSz="4702175" rtl="0" fontAlgn="base">
        <a:spcBef>
          <a:spcPct val="0"/>
        </a:spcBef>
        <a:spcAft>
          <a:spcPct val="0"/>
        </a:spcAft>
        <a:defRPr sz="22600">
          <a:solidFill>
            <a:schemeClr val="tx2"/>
          </a:solidFill>
          <a:latin typeface="Arial" pitchFamily="34" charset="0"/>
        </a:defRPr>
      </a:lvl8pPr>
      <a:lvl9pPr marL="1828800" algn="ctr" defTabSz="4702175" rtl="0" fontAlgn="base">
        <a:spcBef>
          <a:spcPct val="0"/>
        </a:spcBef>
        <a:spcAft>
          <a:spcPct val="0"/>
        </a:spcAft>
        <a:defRPr sz="22600">
          <a:solidFill>
            <a:schemeClr val="tx2"/>
          </a:solidFill>
          <a:latin typeface="Arial" pitchFamily="34" charset="0"/>
        </a:defRPr>
      </a:lvl9pPr>
    </p:titleStyle>
    <p:bodyStyle>
      <a:lvl1pPr marL="1763713" indent="-1763713" algn="l" defTabSz="4702175" rtl="0" eaLnBrk="0" fontAlgn="base" hangingPunct="0">
        <a:spcBef>
          <a:spcPct val="20000"/>
        </a:spcBef>
        <a:spcAft>
          <a:spcPct val="0"/>
        </a:spcAft>
        <a:buChar char="•"/>
        <a:defRPr sz="16500">
          <a:solidFill>
            <a:schemeClr val="tx1"/>
          </a:solidFill>
          <a:latin typeface="+mn-lt"/>
          <a:ea typeface="+mn-ea"/>
          <a:cs typeface="+mn-cs"/>
        </a:defRPr>
      </a:lvl1pPr>
      <a:lvl2pPr marL="3821113" indent="-1470025" algn="l" defTabSz="4702175" rtl="0" eaLnBrk="0" fontAlgn="base" hangingPunct="0">
        <a:spcBef>
          <a:spcPct val="20000"/>
        </a:spcBef>
        <a:spcAft>
          <a:spcPct val="0"/>
        </a:spcAft>
        <a:buChar char="–"/>
        <a:defRPr sz="14400">
          <a:solidFill>
            <a:schemeClr val="tx1"/>
          </a:solidFill>
          <a:latin typeface="+mn-lt"/>
        </a:defRPr>
      </a:lvl2pPr>
      <a:lvl3pPr marL="5878513" indent="-1176338" algn="l" defTabSz="4702175" rtl="0" eaLnBrk="0" fontAlgn="base" hangingPunct="0">
        <a:spcBef>
          <a:spcPct val="20000"/>
        </a:spcBef>
        <a:spcAft>
          <a:spcPct val="0"/>
        </a:spcAft>
        <a:buChar char="•"/>
        <a:defRPr sz="12300">
          <a:solidFill>
            <a:schemeClr val="tx1"/>
          </a:solidFill>
          <a:latin typeface="+mn-lt"/>
        </a:defRPr>
      </a:lvl3pPr>
      <a:lvl4pPr marL="8229600" indent="-1176338" algn="l" defTabSz="4702175" rtl="0" eaLnBrk="0" fontAlgn="base" hangingPunct="0">
        <a:spcBef>
          <a:spcPct val="20000"/>
        </a:spcBef>
        <a:spcAft>
          <a:spcPct val="0"/>
        </a:spcAft>
        <a:buChar char="–"/>
        <a:defRPr sz="10300">
          <a:solidFill>
            <a:schemeClr val="tx1"/>
          </a:solidFill>
          <a:latin typeface="+mn-lt"/>
        </a:defRPr>
      </a:lvl4pPr>
      <a:lvl5pPr marL="10580688" indent="-1174750" algn="l" defTabSz="4702175" rtl="0" eaLnBrk="0" fontAlgn="base" hangingPunct="0">
        <a:spcBef>
          <a:spcPct val="20000"/>
        </a:spcBef>
        <a:spcAft>
          <a:spcPct val="0"/>
        </a:spcAft>
        <a:buChar char="»"/>
        <a:defRPr sz="10300">
          <a:solidFill>
            <a:schemeClr val="tx1"/>
          </a:solidFill>
          <a:latin typeface="+mn-lt"/>
        </a:defRPr>
      </a:lvl5pPr>
      <a:lvl6pPr marL="11037888" indent="-1174750" algn="l" defTabSz="4702175" rtl="0" fontAlgn="base">
        <a:spcBef>
          <a:spcPct val="20000"/>
        </a:spcBef>
        <a:spcAft>
          <a:spcPct val="0"/>
        </a:spcAft>
        <a:buChar char="»"/>
        <a:defRPr sz="10300">
          <a:solidFill>
            <a:schemeClr val="tx1"/>
          </a:solidFill>
          <a:latin typeface="+mn-lt"/>
        </a:defRPr>
      </a:lvl6pPr>
      <a:lvl7pPr marL="11495088" indent="-1174750" algn="l" defTabSz="4702175" rtl="0" fontAlgn="base">
        <a:spcBef>
          <a:spcPct val="20000"/>
        </a:spcBef>
        <a:spcAft>
          <a:spcPct val="0"/>
        </a:spcAft>
        <a:buChar char="»"/>
        <a:defRPr sz="10300">
          <a:solidFill>
            <a:schemeClr val="tx1"/>
          </a:solidFill>
          <a:latin typeface="+mn-lt"/>
        </a:defRPr>
      </a:lvl7pPr>
      <a:lvl8pPr marL="11952288" indent="-1174750" algn="l" defTabSz="4702175" rtl="0" fontAlgn="base">
        <a:spcBef>
          <a:spcPct val="20000"/>
        </a:spcBef>
        <a:spcAft>
          <a:spcPct val="0"/>
        </a:spcAft>
        <a:buChar char="»"/>
        <a:defRPr sz="10300">
          <a:solidFill>
            <a:schemeClr val="tx1"/>
          </a:solidFill>
          <a:latin typeface="+mn-lt"/>
        </a:defRPr>
      </a:lvl8pPr>
      <a:lvl9pPr marL="12409488" indent="-1174750" algn="l" defTabSz="4702175" rtl="0" fontAlgn="base">
        <a:spcBef>
          <a:spcPct val="20000"/>
        </a:spcBef>
        <a:spcAft>
          <a:spcPct val="0"/>
        </a:spcAft>
        <a:buChar char="»"/>
        <a:defRPr sz="10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051" name="Rectangle 5"/>
          <p:cNvSpPr>
            <a:spLocks noChangeArrowheads="1"/>
          </p:cNvSpPr>
          <p:nvPr/>
        </p:nvSpPr>
        <p:spPr bwMode="auto">
          <a:xfrm>
            <a:off x="342900" y="4452334"/>
            <a:ext cx="9944099" cy="1231975"/>
          </a:xfrm>
          <a:prstGeom prst="rect">
            <a:avLst/>
          </a:prstGeom>
          <a:solidFill>
            <a:schemeClr val="accent5">
              <a:lumMod val="75000"/>
            </a:schemeClr>
          </a:solidFill>
          <a:ln>
            <a:noFill/>
          </a:ln>
          <a:effectLst>
            <a:outerShdw dist="107763" dir="2700000" algn="ctr" rotWithShape="0">
              <a:schemeClr val="bg2">
                <a:alpha val="50000"/>
              </a:schemeClr>
            </a:outerShdw>
          </a:effectLst>
        </p:spPr>
        <p:txBody>
          <a:bodyPr wrap="none" lIns="137160" tIns="68580" rIns="137160" bIns="68580" anchor="ctr"/>
          <a:lstStyle/>
          <a:p>
            <a:pPr algn="ctr" defTabSz="4703763"/>
            <a:r>
              <a:rPr lang="en-US" sz="6000" b="1" i="1" dirty="0" smtClean="0">
                <a:solidFill>
                  <a:schemeClr val="bg1"/>
                </a:solidFill>
                <a:latin typeface="Times New Roman" pitchFamily="18" charset="0"/>
                <a:cs typeface="Times New Roman" pitchFamily="18" charset="0"/>
              </a:rPr>
              <a:t>Introduction</a:t>
            </a:r>
            <a:endParaRPr lang="en-US" sz="6000" b="1" i="1" dirty="0">
              <a:solidFill>
                <a:schemeClr val="bg1"/>
              </a:solidFill>
              <a:latin typeface="Times New Roman" pitchFamily="18" charset="0"/>
              <a:cs typeface="Times New Roman" pitchFamily="18" charset="0"/>
            </a:endParaRPr>
          </a:p>
        </p:txBody>
      </p:sp>
      <p:sp>
        <p:nvSpPr>
          <p:cNvPr id="2" name="Text Box 6"/>
          <p:cNvSpPr txBox="1">
            <a:spLocks noChangeArrowheads="1"/>
          </p:cNvSpPr>
          <p:nvPr/>
        </p:nvSpPr>
        <p:spPr bwMode="auto">
          <a:xfrm>
            <a:off x="1277408" y="6747404"/>
            <a:ext cx="8267700" cy="4847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lvl1pPr defTabSz="4703763" eaLnBrk="0" hangingPunct="0">
              <a:defRPr sz="9300">
                <a:solidFill>
                  <a:schemeClr val="tx1"/>
                </a:solidFill>
                <a:latin typeface="Arial" charset="0"/>
              </a:defRPr>
            </a:lvl1pPr>
            <a:lvl2pPr marL="742950" indent="-285750" defTabSz="4703763" eaLnBrk="0" hangingPunct="0">
              <a:defRPr sz="9300">
                <a:solidFill>
                  <a:schemeClr val="tx1"/>
                </a:solidFill>
                <a:latin typeface="Arial" charset="0"/>
              </a:defRPr>
            </a:lvl2pPr>
            <a:lvl3pPr marL="1143000" indent="-228600" defTabSz="4703763" eaLnBrk="0" hangingPunct="0">
              <a:defRPr sz="9300">
                <a:solidFill>
                  <a:schemeClr val="tx1"/>
                </a:solidFill>
                <a:latin typeface="Arial" charset="0"/>
              </a:defRPr>
            </a:lvl3pPr>
            <a:lvl4pPr marL="1600200" indent="-228600" defTabSz="4703763" eaLnBrk="0" hangingPunct="0">
              <a:defRPr sz="9300">
                <a:solidFill>
                  <a:schemeClr val="tx1"/>
                </a:solidFill>
                <a:latin typeface="Arial" charset="0"/>
              </a:defRPr>
            </a:lvl4pPr>
            <a:lvl5pPr marL="2057400" indent="-228600" defTabSz="4703763" eaLnBrk="0" hangingPunct="0">
              <a:defRPr sz="9300">
                <a:solidFill>
                  <a:schemeClr val="tx1"/>
                </a:solidFill>
                <a:latin typeface="Arial" charset="0"/>
              </a:defRPr>
            </a:lvl5pPr>
            <a:lvl6pPr marL="2514600" indent="-228600" defTabSz="4703763" eaLnBrk="0" fontAlgn="base" hangingPunct="0">
              <a:spcBef>
                <a:spcPct val="0"/>
              </a:spcBef>
              <a:spcAft>
                <a:spcPct val="0"/>
              </a:spcAft>
              <a:defRPr sz="9300">
                <a:solidFill>
                  <a:schemeClr val="tx1"/>
                </a:solidFill>
                <a:latin typeface="Arial" charset="0"/>
              </a:defRPr>
            </a:lvl6pPr>
            <a:lvl7pPr marL="2971800" indent="-228600" defTabSz="4703763" eaLnBrk="0" fontAlgn="base" hangingPunct="0">
              <a:spcBef>
                <a:spcPct val="0"/>
              </a:spcBef>
              <a:spcAft>
                <a:spcPct val="0"/>
              </a:spcAft>
              <a:defRPr sz="9300">
                <a:solidFill>
                  <a:schemeClr val="tx1"/>
                </a:solidFill>
                <a:latin typeface="Arial" charset="0"/>
              </a:defRPr>
            </a:lvl7pPr>
            <a:lvl8pPr marL="3429000" indent="-228600" defTabSz="4703763" eaLnBrk="0" fontAlgn="base" hangingPunct="0">
              <a:spcBef>
                <a:spcPct val="0"/>
              </a:spcBef>
              <a:spcAft>
                <a:spcPct val="0"/>
              </a:spcAft>
              <a:defRPr sz="9300">
                <a:solidFill>
                  <a:schemeClr val="tx1"/>
                </a:solidFill>
                <a:latin typeface="Arial" charset="0"/>
              </a:defRPr>
            </a:lvl8pPr>
            <a:lvl9pPr marL="3886200" indent="-228600" defTabSz="4703763" eaLnBrk="0" fontAlgn="base" hangingPunct="0">
              <a:spcBef>
                <a:spcPct val="0"/>
              </a:spcBef>
              <a:spcAft>
                <a:spcPct val="0"/>
              </a:spcAft>
              <a:defRPr sz="9300">
                <a:solidFill>
                  <a:schemeClr val="tx1"/>
                </a:solidFill>
                <a:latin typeface="Arial" charset="0"/>
              </a:defRPr>
            </a:lvl9pPr>
          </a:lstStyle>
          <a:p>
            <a:pPr eaLnBrk="1" hangingPunct="1"/>
            <a:endParaRPr lang="en-US" sz="3400" dirty="0"/>
          </a:p>
          <a:p>
            <a:pPr eaLnBrk="1" hangingPunct="1"/>
            <a:endParaRPr lang="en-US" sz="3400" dirty="0"/>
          </a:p>
          <a:p>
            <a:pPr eaLnBrk="1" hangingPunct="1"/>
            <a:endParaRPr lang="en-US" sz="3400" dirty="0"/>
          </a:p>
          <a:p>
            <a:pPr eaLnBrk="1" hangingPunct="1"/>
            <a:endParaRPr lang="en-US" sz="3400" dirty="0"/>
          </a:p>
          <a:p>
            <a:pPr eaLnBrk="1" hangingPunct="1"/>
            <a:endParaRPr lang="en-US" sz="3400" dirty="0"/>
          </a:p>
          <a:p>
            <a:pPr eaLnBrk="1" hangingPunct="1"/>
            <a:endParaRPr lang="en-US" sz="3400" dirty="0"/>
          </a:p>
          <a:p>
            <a:pPr eaLnBrk="1" hangingPunct="1"/>
            <a:endParaRPr lang="en-US" sz="3400" dirty="0"/>
          </a:p>
          <a:p>
            <a:pPr eaLnBrk="1" hangingPunct="1"/>
            <a:endParaRPr lang="en-US" sz="3400" dirty="0"/>
          </a:p>
          <a:p>
            <a:pPr eaLnBrk="1" hangingPunct="1"/>
            <a:endParaRPr lang="en-US" sz="3400" dirty="0"/>
          </a:p>
        </p:txBody>
      </p:sp>
      <p:sp>
        <p:nvSpPr>
          <p:cNvPr id="2057" name="Rectangle 11"/>
          <p:cNvSpPr>
            <a:spLocks noChangeArrowheads="1"/>
          </p:cNvSpPr>
          <p:nvPr/>
        </p:nvSpPr>
        <p:spPr bwMode="auto">
          <a:xfrm>
            <a:off x="10468303" y="4464858"/>
            <a:ext cx="12591721" cy="1229554"/>
          </a:xfrm>
          <a:prstGeom prst="rect">
            <a:avLst/>
          </a:prstGeom>
          <a:solidFill>
            <a:schemeClr val="accent5">
              <a:lumMod val="75000"/>
            </a:schemeClr>
          </a:solidFill>
          <a:ln>
            <a:noFill/>
          </a:ln>
          <a:effectLst>
            <a:outerShdw dist="107763" dir="2700000" algn="ctr" rotWithShape="0">
              <a:schemeClr val="bg2">
                <a:alpha val="50000"/>
              </a:schemeClr>
            </a:outerShdw>
          </a:effectLst>
        </p:spPr>
        <p:txBody>
          <a:bodyPr wrap="none" lIns="137160" tIns="68580" rIns="137160" bIns="68580" anchor="ctr"/>
          <a:lstStyle/>
          <a:p>
            <a:pPr algn="ctr" defTabSz="4703763"/>
            <a:r>
              <a:rPr lang="en-US" sz="6000" b="1" i="1" dirty="0" smtClean="0">
                <a:solidFill>
                  <a:schemeClr val="bg1"/>
                </a:solidFill>
                <a:latin typeface="Times New Roman" pitchFamily="18" charset="0"/>
                <a:cs typeface="Times New Roman" pitchFamily="18" charset="0"/>
              </a:rPr>
              <a:t>Discussion</a:t>
            </a:r>
            <a:endParaRPr lang="en-US" sz="6000" b="1" i="1" dirty="0">
              <a:solidFill>
                <a:schemeClr val="bg1"/>
              </a:solidFill>
              <a:latin typeface="Times New Roman" pitchFamily="18" charset="0"/>
              <a:cs typeface="Times New Roman" pitchFamily="18" charset="0"/>
            </a:endParaRPr>
          </a:p>
        </p:txBody>
      </p:sp>
      <p:sp>
        <p:nvSpPr>
          <p:cNvPr id="26" name="Rectangle 4"/>
          <p:cNvSpPr>
            <a:spLocks noChangeArrowheads="1"/>
          </p:cNvSpPr>
          <p:nvPr/>
        </p:nvSpPr>
        <p:spPr bwMode="auto">
          <a:xfrm>
            <a:off x="0" y="0"/>
            <a:ext cx="38404800" cy="4245430"/>
          </a:xfrm>
          <a:prstGeom prst="rect">
            <a:avLst/>
          </a:prstGeom>
          <a:gradFill>
            <a:gsLst>
              <a:gs pos="0">
                <a:schemeClr val="accent6">
                  <a:lumMod val="60000"/>
                  <a:lumOff val="40000"/>
                </a:schemeClr>
              </a:gs>
              <a:gs pos="100000">
                <a:schemeClr val="accent6">
                  <a:lumMod val="75000"/>
                </a:schemeClr>
              </a:gs>
            </a:gsLst>
            <a:path path="shape">
              <a:fillToRect l="50000" t="50000" r="50000" b="50000"/>
            </a:path>
          </a:gradFill>
          <a:ln w="9525">
            <a:noFill/>
            <a:miter lim="800000"/>
            <a:headEnd/>
            <a:tailEnd/>
          </a:ln>
          <a:effectLst/>
          <a:extLst/>
        </p:spPr>
        <p:txBody>
          <a:bodyPr lIns="137160" tIns="68580" rIns="137160" bIns="68580" anchor="ctr"/>
          <a:lstStyle/>
          <a:p>
            <a:pPr algn="ctr" defTabSz="4703763" eaLnBrk="0" hangingPunct="0">
              <a:defRPr/>
            </a:pPr>
            <a:endParaRPr lang="en-US" sz="4800" b="1" i="1" dirty="0" smtClean="0">
              <a:solidFill>
                <a:schemeClr val="bg1"/>
              </a:solidFill>
              <a:latin typeface="Times New Roman" pitchFamily="18" charset="0"/>
              <a:cs typeface="Times New Roman" pitchFamily="18" charset="0"/>
            </a:endParaRPr>
          </a:p>
          <a:p>
            <a:pPr algn="ctr" defTabSz="4703763" eaLnBrk="0" hangingPunct="0">
              <a:defRPr/>
            </a:pPr>
            <a:endParaRPr lang="en-US" sz="4800" b="1" i="1" dirty="0" smtClean="0">
              <a:solidFill>
                <a:schemeClr val="bg1"/>
              </a:solidFill>
              <a:latin typeface="Times New Roman" pitchFamily="18" charset="0"/>
              <a:cs typeface="Times New Roman" pitchFamily="18" charset="0"/>
            </a:endParaRPr>
          </a:p>
        </p:txBody>
      </p:sp>
      <p:sp>
        <p:nvSpPr>
          <p:cNvPr id="32" name="TextBox 31"/>
          <p:cNvSpPr txBox="1"/>
          <p:nvPr/>
        </p:nvSpPr>
        <p:spPr>
          <a:xfrm>
            <a:off x="342900" y="13144172"/>
            <a:ext cx="9944100" cy="16096714"/>
          </a:xfrm>
          <a:prstGeom prst="rect">
            <a:avLst/>
          </a:prstGeom>
          <a:solidFill>
            <a:schemeClr val="bg1">
              <a:lumMod val="95000"/>
            </a:schemeClr>
          </a:solidFill>
          <a:ln w="28575">
            <a:solidFill>
              <a:schemeClr val="accent5">
                <a:lumMod val="75000"/>
              </a:schemeClr>
            </a:solidFill>
          </a:ln>
        </p:spPr>
        <p:txBody>
          <a:bodyPr wrap="square" rtlCol="0">
            <a:spAutoFit/>
          </a:bodyPr>
          <a:lstStyle/>
          <a:p>
            <a:pPr algn="ctr"/>
            <a:r>
              <a:rPr lang="en-US" sz="4000" dirty="0" smtClean="0"/>
              <a:t>61 year old woman with  known depression, hypertension and obesity was admitted with a new onset witnessed generalized tonic </a:t>
            </a:r>
            <a:r>
              <a:rPr lang="en-US" sz="4000" dirty="0" err="1" smtClean="0"/>
              <a:t>clonic</a:t>
            </a:r>
            <a:r>
              <a:rPr lang="en-US" sz="4000" dirty="0" smtClean="0"/>
              <a:t> seizure lasting 2-3 minutes and aborted spontaneously. Her seizure was preceded by nausea and a sensation of light headedness.  She remained in an altered mental status for 2 hours, after regaining consciousness she had no recollection of the episode. She had a non-contrast CT of the brain showing faint basal ganglia calcification (Fig 2), MRI of the brain showed </a:t>
            </a:r>
            <a:r>
              <a:rPr lang="en-US" sz="4000" dirty="0" err="1" smtClean="0"/>
              <a:t>cisterna</a:t>
            </a:r>
            <a:r>
              <a:rPr lang="en-US" sz="4000" dirty="0" smtClean="0"/>
              <a:t> magna and partial empty </a:t>
            </a:r>
            <a:r>
              <a:rPr lang="en-US" sz="4000" dirty="0" err="1" smtClean="0"/>
              <a:t>sella</a:t>
            </a:r>
            <a:r>
              <a:rPr lang="en-US" sz="4000" dirty="0" smtClean="0"/>
              <a:t> (Fig 3), EEG was normal. Her basic metabolic profile and complete blood count were all within normal limits. History revealed that she had been receiving amphetamine for the past 20 years for her obesity and that it had been discontinued 3 weeks prior to presentation and </a:t>
            </a:r>
            <a:r>
              <a:rPr lang="en-US" sz="4000" dirty="0" err="1" smtClean="0"/>
              <a:t>phentermine</a:t>
            </a:r>
            <a:r>
              <a:rPr lang="en-US" sz="4000" dirty="0" smtClean="0"/>
              <a:t> had been initiated in its place.  6 month follow up with the patient did not reveal any additional seizures after discontinuing </a:t>
            </a:r>
            <a:r>
              <a:rPr lang="en-US" sz="4000" dirty="0" err="1" smtClean="0"/>
              <a:t>phentermine</a:t>
            </a:r>
            <a:r>
              <a:rPr lang="en-US" sz="4000" dirty="0" smtClean="0"/>
              <a:t>.</a:t>
            </a:r>
          </a:p>
          <a:p>
            <a:endParaRPr lang="en-US" sz="4000" dirty="0"/>
          </a:p>
        </p:txBody>
      </p:sp>
      <p:sp>
        <p:nvSpPr>
          <p:cNvPr id="42" name="TextBox 41"/>
          <p:cNvSpPr txBox="1"/>
          <p:nvPr/>
        </p:nvSpPr>
        <p:spPr>
          <a:xfrm>
            <a:off x="10452455" y="5738648"/>
            <a:ext cx="12636146" cy="22883187"/>
          </a:xfrm>
          <a:prstGeom prst="rect">
            <a:avLst/>
          </a:prstGeom>
          <a:solidFill>
            <a:schemeClr val="bg1">
              <a:lumMod val="95000"/>
            </a:schemeClr>
          </a:solidFill>
          <a:ln>
            <a:solidFill>
              <a:srgbClr val="001E78"/>
            </a:solidFill>
          </a:ln>
        </p:spPr>
        <p:txBody>
          <a:bodyPr wrap="square" rtlCol="0">
            <a:spAutoFit/>
          </a:bodyPr>
          <a:lstStyle/>
          <a:p>
            <a:endParaRPr lang="en-US" sz="4000" dirty="0" smtClean="0">
              <a:latin typeface="Times New Roman" pitchFamily="18" charset="0"/>
              <a:cs typeface="Times New Roman" pitchFamily="18" charset="0"/>
            </a:endParaRPr>
          </a:p>
          <a:p>
            <a:pPr algn="ctr"/>
            <a:r>
              <a:rPr lang="en-US" sz="4000" dirty="0" err="1" smtClean="0"/>
              <a:t>Phentermine</a:t>
            </a:r>
            <a:r>
              <a:rPr lang="en-US" sz="4000" dirty="0" smtClean="0"/>
              <a:t> is a </a:t>
            </a:r>
            <a:r>
              <a:rPr lang="en-US" sz="4000" dirty="0" err="1" smtClean="0"/>
              <a:t>sympathomimetic</a:t>
            </a:r>
            <a:r>
              <a:rPr lang="en-US" sz="4000" dirty="0" smtClean="0"/>
              <a:t> amine that acts as a central nervous system stimulant. It has similar pharmacologic activity similar to the prototype anorectic drug amphetamine. The exact mechanism of weight loss is unknown (likely increasing </a:t>
            </a:r>
            <a:r>
              <a:rPr lang="en-US" sz="4000" dirty="0" err="1" smtClean="0"/>
              <a:t>noradrenaline</a:t>
            </a:r>
            <a:r>
              <a:rPr lang="en-US" sz="4000" dirty="0" smtClean="0"/>
              <a:t> in CNS Fig 1)  however it is FDA approved for short term use as an adjunct therapy. Frequently reported adverse effects, of </a:t>
            </a:r>
            <a:r>
              <a:rPr lang="en-US" sz="4000" dirty="0" err="1" smtClean="0"/>
              <a:t>phentermine</a:t>
            </a:r>
            <a:r>
              <a:rPr lang="en-US" sz="4000" dirty="0" smtClean="0"/>
              <a:t> include anxiety, mouth dryness, irritability and insomnia. Review of the literature revealed controversial data about the safety of </a:t>
            </a:r>
            <a:r>
              <a:rPr lang="en-US" sz="4000" dirty="0" err="1" smtClean="0"/>
              <a:t>phentermine</a:t>
            </a:r>
            <a:r>
              <a:rPr lang="en-US" sz="4000" dirty="0" smtClean="0"/>
              <a:t> when added to </a:t>
            </a:r>
            <a:r>
              <a:rPr lang="en-US" sz="4000" dirty="0" err="1" smtClean="0"/>
              <a:t>fenfluramine</a:t>
            </a:r>
            <a:r>
              <a:rPr lang="en-US" sz="4000" dirty="0" smtClean="0"/>
              <a:t> with regards to seizure activity[1]. </a:t>
            </a:r>
            <a:r>
              <a:rPr lang="en-US" sz="4000" dirty="0" err="1" smtClean="0"/>
              <a:t>Fenfluramine</a:t>
            </a:r>
            <a:r>
              <a:rPr lang="en-US" sz="4000" dirty="0" smtClean="0"/>
              <a:t> alone has been reported as successful add-on treatment to control resistant seizures in </a:t>
            </a:r>
            <a:r>
              <a:rPr lang="en-US" sz="4000" dirty="0" err="1" smtClean="0"/>
              <a:t>Dravet</a:t>
            </a:r>
            <a:r>
              <a:rPr lang="en-US" sz="4000" dirty="0" smtClean="0"/>
              <a:t> syndrome [2].  Further review revealed that the safety of </a:t>
            </a:r>
            <a:r>
              <a:rPr lang="en-US" sz="4000" dirty="0" err="1" smtClean="0"/>
              <a:t>phentermine</a:t>
            </a:r>
            <a:r>
              <a:rPr lang="en-US" sz="4000" dirty="0" smtClean="0"/>
              <a:t> was based on  two trials [3,4] with a total of 179 participants ages 19-53. There were no reported seizures in the patients that received </a:t>
            </a:r>
            <a:r>
              <a:rPr lang="en-US" sz="4000" dirty="0" err="1" smtClean="0"/>
              <a:t>phentermine</a:t>
            </a:r>
            <a:r>
              <a:rPr lang="en-US" sz="4000" dirty="0" smtClean="0"/>
              <a:t>. </a:t>
            </a:r>
            <a:r>
              <a:rPr lang="en-US" sz="4000" dirty="0" err="1" smtClean="0"/>
              <a:t>Pubmed</a:t>
            </a:r>
            <a:r>
              <a:rPr lang="en-US" sz="4000" dirty="0" smtClean="0"/>
              <a:t> and </a:t>
            </a:r>
            <a:r>
              <a:rPr lang="en-US" sz="4000" dirty="0" err="1" smtClean="0"/>
              <a:t>MedWatch</a:t>
            </a:r>
            <a:r>
              <a:rPr lang="en-US" sz="4000" dirty="0" smtClean="0"/>
              <a:t> were searched for reported incidents on </a:t>
            </a:r>
            <a:r>
              <a:rPr lang="en-US" sz="4000" dirty="0" err="1" smtClean="0"/>
              <a:t>phentermine</a:t>
            </a:r>
            <a:r>
              <a:rPr lang="en-US" sz="4000" dirty="0" smtClean="0"/>
              <a:t> induced seizures but no reported cases were found. </a:t>
            </a:r>
          </a:p>
          <a:p>
            <a:pPr>
              <a:buFont typeface="Arial" pitchFamily="34" charset="0"/>
              <a:buChar char="•"/>
            </a:pPr>
            <a:endParaRPr lang="en-US" sz="4400" dirty="0" smtClean="0"/>
          </a:p>
          <a:p>
            <a:pPr>
              <a:buFont typeface="Arial" pitchFamily="34" charset="0"/>
              <a:buChar char="•"/>
            </a:pPr>
            <a:endParaRPr lang="en-US" sz="3600" dirty="0" smtClean="0"/>
          </a:p>
          <a:p>
            <a:pPr>
              <a:buFont typeface="Arial" pitchFamily="34" charset="0"/>
              <a:buChar char="•"/>
            </a:pPr>
            <a:endParaRPr lang="en-US" sz="3600" dirty="0" smtClean="0"/>
          </a:p>
          <a:p>
            <a:endParaRPr lang="en-US" sz="3600" dirty="0" smtClean="0"/>
          </a:p>
          <a:p>
            <a:endParaRPr lang="en-US" sz="3600" dirty="0" smtClean="0"/>
          </a:p>
          <a:p>
            <a:endParaRPr lang="en-US" sz="4000" dirty="0" smtClean="0"/>
          </a:p>
          <a:p>
            <a:pPr algn="ctr"/>
            <a:r>
              <a:rPr lang="en-US" sz="4000" dirty="0" err="1" smtClean="0"/>
              <a:t>Phentermine</a:t>
            </a:r>
            <a:r>
              <a:rPr lang="en-US" sz="4000" dirty="0" smtClean="0"/>
              <a:t> is the most common prescribed medication for obesity yet data regarding its safety profile is lacking. It is essential to explore  </a:t>
            </a:r>
            <a:r>
              <a:rPr lang="en-US" sz="4000" dirty="0" err="1" smtClean="0"/>
              <a:t>phentermine's</a:t>
            </a:r>
            <a:r>
              <a:rPr lang="en-US" sz="4000" dirty="0" smtClean="0"/>
              <a:t> safety and drug-drug interactions in light of its possible implication in serious central nervous adverse effects leading to seizures or epilepsy especially in the older population.</a:t>
            </a:r>
          </a:p>
          <a:p>
            <a:endParaRPr lang="en-US" dirty="0"/>
          </a:p>
        </p:txBody>
      </p:sp>
      <p:sp>
        <p:nvSpPr>
          <p:cNvPr id="43" name="TextBox 42"/>
          <p:cNvSpPr txBox="1"/>
          <p:nvPr/>
        </p:nvSpPr>
        <p:spPr>
          <a:xfrm>
            <a:off x="342900" y="29517975"/>
            <a:ext cx="37484385" cy="3046988"/>
          </a:xfrm>
          <a:prstGeom prst="rect">
            <a:avLst/>
          </a:prstGeom>
          <a:solidFill>
            <a:schemeClr val="bg1">
              <a:lumMod val="95000"/>
            </a:schemeClr>
          </a:solidFill>
        </p:spPr>
        <p:txBody>
          <a:bodyPr wrap="square" rtlCol="0">
            <a:spAutoFit/>
          </a:bodyPr>
          <a:lstStyle/>
          <a:p>
            <a:pPr lvl="0"/>
            <a:r>
              <a:rPr lang="en-US" sz="2400" b="1" dirty="0" smtClean="0"/>
              <a:t>1 Spencer DC, Hwang J, Morrell MJ. </a:t>
            </a:r>
            <a:r>
              <a:rPr lang="en-US" sz="2400" b="1" dirty="0" err="1" smtClean="0"/>
              <a:t>Fenfluramine-Phentermine</a:t>
            </a:r>
            <a:r>
              <a:rPr lang="en-US" sz="2400" b="1" dirty="0" smtClean="0"/>
              <a:t> (Fen-</a:t>
            </a:r>
            <a:r>
              <a:rPr lang="en-US" sz="2400" b="1" dirty="0" err="1" smtClean="0"/>
              <a:t>Phen</a:t>
            </a:r>
            <a:r>
              <a:rPr lang="en-US" sz="2400" b="1" dirty="0" smtClean="0"/>
              <a:t>) and Seizures: Evidence for an Association. Epilepsy </a:t>
            </a:r>
            <a:r>
              <a:rPr lang="en-US" sz="2400" b="1" dirty="0" err="1" smtClean="0"/>
              <a:t>Behav</a:t>
            </a:r>
            <a:r>
              <a:rPr lang="en-US" sz="2400" b="1" dirty="0" smtClean="0"/>
              <a:t>. 2000 Dec;1(6):448-452.</a:t>
            </a:r>
          </a:p>
          <a:p>
            <a:pPr lvl="0"/>
            <a:r>
              <a:rPr lang="en-US" sz="2400" b="1" dirty="0" smtClean="0"/>
              <a:t> </a:t>
            </a:r>
          </a:p>
          <a:p>
            <a:pPr lvl="0"/>
            <a:r>
              <a:rPr lang="en-US" sz="2400" b="1" dirty="0" smtClean="0"/>
              <a:t>2 </a:t>
            </a:r>
            <a:r>
              <a:rPr lang="en-US" sz="2400" b="1" dirty="0" err="1" smtClean="0"/>
              <a:t>Ceulemans</a:t>
            </a:r>
            <a:r>
              <a:rPr lang="en-US" sz="2400" b="1" dirty="0" smtClean="0"/>
              <a:t> B, </a:t>
            </a:r>
            <a:r>
              <a:rPr lang="en-US" sz="2400" b="1" dirty="0" err="1" smtClean="0"/>
              <a:t>Boel</a:t>
            </a:r>
            <a:r>
              <a:rPr lang="en-US" sz="2400" b="1" dirty="0" smtClean="0"/>
              <a:t> M, </a:t>
            </a:r>
            <a:r>
              <a:rPr lang="en-US" sz="2400" b="1" dirty="0" err="1" smtClean="0"/>
              <a:t>Leyssens</a:t>
            </a:r>
            <a:r>
              <a:rPr lang="en-US" sz="2400" b="1" dirty="0" smtClean="0"/>
              <a:t> K, Van </a:t>
            </a:r>
            <a:r>
              <a:rPr lang="en-US" sz="2400" b="1" dirty="0" err="1" smtClean="0"/>
              <a:t>Rossem</a:t>
            </a:r>
            <a:r>
              <a:rPr lang="en-US" sz="2400" b="1" dirty="0" smtClean="0"/>
              <a:t> C, </a:t>
            </a:r>
            <a:r>
              <a:rPr lang="en-US" sz="2400" b="1" dirty="0" err="1" smtClean="0"/>
              <a:t>Neels</a:t>
            </a:r>
            <a:r>
              <a:rPr lang="en-US" sz="2400" b="1" dirty="0" smtClean="0"/>
              <a:t> P, </a:t>
            </a:r>
            <a:r>
              <a:rPr lang="en-US" sz="2400" b="1" dirty="0" err="1" smtClean="0"/>
              <a:t>Jorens</a:t>
            </a:r>
            <a:r>
              <a:rPr lang="en-US" sz="2400" b="1" dirty="0" smtClean="0"/>
              <a:t> PG, </a:t>
            </a:r>
            <a:r>
              <a:rPr lang="en-US" sz="2400" b="1" dirty="0" err="1" smtClean="0"/>
              <a:t>Lagae</a:t>
            </a:r>
            <a:r>
              <a:rPr lang="en-US" sz="2400" b="1" dirty="0" smtClean="0"/>
              <a:t> L. Successful use of </a:t>
            </a:r>
            <a:r>
              <a:rPr lang="en-US" sz="2400" b="1" dirty="0" err="1" smtClean="0"/>
              <a:t>fenfluramine</a:t>
            </a:r>
            <a:r>
              <a:rPr lang="en-US" sz="2400" b="1" dirty="0" smtClean="0"/>
              <a:t> as an add-on treatment for </a:t>
            </a:r>
            <a:r>
              <a:rPr lang="en-US" sz="2400" b="1" dirty="0" err="1" smtClean="0"/>
              <a:t>Dravet</a:t>
            </a:r>
            <a:r>
              <a:rPr lang="en-US" sz="2400" b="1" dirty="0" smtClean="0"/>
              <a:t> syndrome. </a:t>
            </a:r>
            <a:r>
              <a:rPr lang="en-US" sz="2400" b="1" dirty="0" err="1" smtClean="0"/>
              <a:t>Epilepsia</a:t>
            </a:r>
            <a:r>
              <a:rPr lang="en-US" sz="2400" b="1" dirty="0" smtClean="0"/>
              <a:t>. 2012 Jul;53(7):1131-9. </a:t>
            </a:r>
            <a:r>
              <a:rPr lang="en-US" sz="2400" b="1" dirty="0" err="1" smtClean="0"/>
              <a:t>doi</a:t>
            </a:r>
            <a:r>
              <a:rPr lang="en-US" sz="2400" b="1" dirty="0" smtClean="0"/>
              <a:t>: 10.1111/j.1528-1167.2012.03495.x. </a:t>
            </a:r>
            <a:r>
              <a:rPr lang="en-US" sz="2400" b="1" dirty="0" err="1" smtClean="0"/>
              <a:t>Epub</a:t>
            </a:r>
            <a:r>
              <a:rPr lang="en-US" sz="2400" b="1" dirty="0" smtClean="0"/>
              <a:t> 2012 May 3.</a:t>
            </a:r>
          </a:p>
          <a:p>
            <a:pPr lvl="0"/>
            <a:r>
              <a:rPr lang="en-US" sz="2400" b="1" dirty="0" smtClean="0"/>
              <a:t> </a:t>
            </a:r>
          </a:p>
          <a:p>
            <a:pPr lvl="0"/>
            <a:r>
              <a:rPr lang="en-US" sz="2400" b="1" dirty="0" smtClean="0"/>
              <a:t>3  </a:t>
            </a:r>
            <a:r>
              <a:rPr lang="en-US" sz="2400" b="1" dirty="0" err="1" smtClean="0"/>
              <a:t>Langlois</a:t>
            </a:r>
            <a:r>
              <a:rPr lang="en-US" sz="2400" b="1" dirty="0" smtClean="0"/>
              <a:t> KJ, Forbes JA, Bell GW, Grant GF Jr. A double-blind clinical evaluation of the safety and efficacy of </a:t>
            </a:r>
            <a:r>
              <a:rPr lang="en-US" sz="2400" b="1" dirty="0" err="1" smtClean="0"/>
              <a:t>phentermine</a:t>
            </a:r>
            <a:r>
              <a:rPr lang="en-US" sz="2400" b="1" dirty="0" smtClean="0"/>
              <a:t> hydrochloride (</a:t>
            </a:r>
            <a:r>
              <a:rPr lang="en-US" sz="2400" b="1" dirty="0" err="1" smtClean="0"/>
              <a:t>Fastin</a:t>
            </a:r>
            <a:r>
              <a:rPr lang="en-US" sz="2400" b="1" dirty="0" smtClean="0"/>
              <a:t>) in the treatment of exogenous obesity. </a:t>
            </a:r>
            <a:r>
              <a:rPr lang="en-US" sz="2400" b="1" dirty="0" err="1" smtClean="0"/>
              <a:t>Curr</a:t>
            </a:r>
            <a:r>
              <a:rPr lang="en-US" sz="2400" b="1" dirty="0" smtClean="0"/>
              <a:t> </a:t>
            </a:r>
            <a:r>
              <a:rPr lang="en-US" sz="2400" b="1" dirty="0" err="1" smtClean="0"/>
              <a:t>Ther</a:t>
            </a:r>
            <a:r>
              <a:rPr lang="en-US" sz="2400" b="1" dirty="0" smtClean="0"/>
              <a:t> Res </a:t>
            </a:r>
            <a:r>
              <a:rPr lang="en-US" sz="2400" b="1" dirty="0" err="1" smtClean="0"/>
              <a:t>Clin</a:t>
            </a:r>
            <a:r>
              <a:rPr lang="en-US" sz="2400" b="1" dirty="0" smtClean="0"/>
              <a:t> Exp. 1974 Apr;16(4):289-96.</a:t>
            </a:r>
          </a:p>
          <a:p>
            <a:pPr lvl="0"/>
            <a:r>
              <a:rPr lang="en-US" sz="2400" b="1" dirty="0" smtClean="0"/>
              <a:t> </a:t>
            </a:r>
          </a:p>
          <a:p>
            <a:pPr lvl="0"/>
            <a:r>
              <a:rPr lang="en-US" sz="2400" b="1" dirty="0" smtClean="0"/>
              <a:t>4 Cohen A, De </a:t>
            </a:r>
            <a:r>
              <a:rPr lang="en-US" sz="2400" b="1" dirty="0" err="1" smtClean="0"/>
              <a:t>Felice</a:t>
            </a:r>
            <a:r>
              <a:rPr lang="en-US" sz="2400" b="1" dirty="0" smtClean="0"/>
              <a:t> EA, </a:t>
            </a:r>
            <a:r>
              <a:rPr lang="en-US" sz="2400" b="1" dirty="0" err="1" smtClean="0"/>
              <a:t>Leb</a:t>
            </a:r>
            <a:r>
              <a:rPr lang="en-US" sz="2400" b="1" dirty="0" smtClean="0"/>
              <a:t> SM, Fuentes JG, </a:t>
            </a:r>
            <a:r>
              <a:rPr lang="en-US" sz="2400" b="1" dirty="0" err="1" smtClean="0"/>
              <a:t>Rothwell</a:t>
            </a:r>
            <a:r>
              <a:rPr lang="en-US" sz="2400" b="1" dirty="0" smtClean="0"/>
              <a:t> KG, Truant AP. Double-blind comparison of efficacy, safety, and side effects of </a:t>
            </a:r>
            <a:r>
              <a:rPr lang="en-US" sz="2400" b="1" dirty="0" err="1" smtClean="0"/>
              <a:t>Bionamin</a:t>
            </a:r>
            <a:r>
              <a:rPr lang="en-US" sz="2400" b="1" dirty="0" smtClean="0"/>
              <a:t>, </a:t>
            </a:r>
            <a:r>
              <a:rPr lang="en-US" sz="2400" b="1" dirty="0" err="1" smtClean="0"/>
              <a:t>phentermine</a:t>
            </a:r>
            <a:r>
              <a:rPr lang="en-US" sz="2400" b="1" dirty="0" smtClean="0"/>
              <a:t> compound, and placebo in the treatment of exogenous obesity. </a:t>
            </a:r>
            <a:r>
              <a:rPr lang="en-US" sz="2400" b="1" dirty="0" err="1" smtClean="0"/>
              <a:t>Curr</a:t>
            </a:r>
            <a:r>
              <a:rPr lang="en-US" sz="2400" b="1" dirty="0" smtClean="0"/>
              <a:t> </a:t>
            </a:r>
            <a:r>
              <a:rPr lang="en-US" sz="2400" b="1" dirty="0" err="1" smtClean="0"/>
              <a:t>Ther</a:t>
            </a:r>
            <a:r>
              <a:rPr lang="en-US" sz="2400" b="1" dirty="0" smtClean="0"/>
              <a:t> Res </a:t>
            </a:r>
            <a:r>
              <a:rPr lang="en-US" sz="2400" b="1" dirty="0" err="1" smtClean="0"/>
              <a:t>Clin</a:t>
            </a:r>
            <a:r>
              <a:rPr lang="en-US" sz="2400" b="1" dirty="0" smtClean="0"/>
              <a:t> Exp. 1968 Jul;10(7):323-34.</a:t>
            </a:r>
          </a:p>
        </p:txBody>
      </p:sp>
      <p:pic>
        <p:nvPicPr>
          <p:cNvPr id="21" name="Picture 20"/>
          <p:cNvPicPr>
            <a:picLocks noChangeAspect="1"/>
          </p:cNvPicPr>
          <p:nvPr/>
        </p:nvPicPr>
        <p:blipFill>
          <a:blip r:embed="rId2" cstate="print"/>
          <a:stretch>
            <a:fillRect/>
          </a:stretch>
        </p:blipFill>
        <p:spPr>
          <a:xfrm>
            <a:off x="711198" y="406400"/>
            <a:ext cx="3285067" cy="3505968"/>
          </a:xfrm>
          <a:prstGeom prst="rect">
            <a:avLst/>
          </a:prstGeom>
          <a:solidFill>
            <a:schemeClr val="bg1"/>
          </a:solidFill>
        </p:spPr>
      </p:pic>
      <p:sp>
        <p:nvSpPr>
          <p:cNvPr id="23" name="TextBox 22"/>
          <p:cNvSpPr txBox="1"/>
          <p:nvPr/>
        </p:nvSpPr>
        <p:spPr>
          <a:xfrm>
            <a:off x="6069140" y="714375"/>
            <a:ext cx="26957867" cy="5032147"/>
          </a:xfrm>
          <a:prstGeom prst="rect">
            <a:avLst/>
          </a:prstGeom>
          <a:noFill/>
        </p:spPr>
        <p:txBody>
          <a:bodyPr wrap="square" rtlCol="0">
            <a:spAutoFit/>
          </a:bodyPr>
          <a:lstStyle/>
          <a:p>
            <a:pPr algn="ctr"/>
            <a:r>
              <a:rPr lang="en-US" sz="7200" b="1" dirty="0" smtClean="0">
                <a:solidFill>
                  <a:schemeClr val="bg1"/>
                </a:solidFill>
              </a:rPr>
              <a:t>PHENTERMINE INDUCED SEIZURE</a:t>
            </a:r>
          </a:p>
          <a:p>
            <a:pPr algn="ctr"/>
            <a:r>
              <a:rPr lang="en-US" sz="4800" b="1" i="1" dirty="0" smtClean="0">
                <a:solidFill>
                  <a:schemeClr val="bg1"/>
                </a:solidFill>
              </a:rPr>
              <a:t>MOHAMED BARAKAT  M.D., MOSTAFA  ALFISHAWY M.D.,  OLUWASEUN AKINSEYE M.D., SUSAN SANELLI-RUSSO M.D.</a:t>
            </a:r>
          </a:p>
          <a:p>
            <a:pPr algn="ctr"/>
            <a:r>
              <a:rPr lang="en-US" sz="6000" b="1" i="1" dirty="0" smtClean="0">
                <a:solidFill>
                  <a:schemeClr val="bg1"/>
                </a:solidFill>
              </a:rPr>
              <a:t> </a:t>
            </a:r>
            <a:endParaRPr lang="en-US" sz="6000" b="1" i="1" dirty="0" smtClean="0">
              <a:solidFill>
                <a:schemeClr val="bg1"/>
              </a:solidFill>
              <a:latin typeface="Times New Roman" pitchFamily="18" charset="0"/>
              <a:cs typeface="Times New Roman" pitchFamily="18" charset="0"/>
            </a:endParaRPr>
          </a:p>
          <a:p>
            <a:pPr algn="ctr"/>
            <a:endParaRPr lang="en-US" b="1" dirty="0">
              <a:solidFill>
                <a:schemeClr val="bg1"/>
              </a:solidFill>
              <a:latin typeface="Times New Roman" pitchFamily="18" charset="0"/>
              <a:cs typeface="Times New Roman" pitchFamily="18" charset="0"/>
            </a:endParaRPr>
          </a:p>
        </p:txBody>
      </p:sp>
      <p:sp>
        <p:nvSpPr>
          <p:cNvPr id="24" name="TextBox 23"/>
          <p:cNvSpPr txBox="1"/>
          <p:nvPr/>
        </p:nvSpPr>
        <p:spPr>
          <a:xfrm>
            <a:off x="228599" y="5676900"/>
            <a:ext cx="10086975" cy="6247864"/>
          </a:xfrm>
          <a:prstGeom prst="rect">
            <a:avLst/>
          </a:prstGeom>
          <a:solidFill>
            <a:schemeClr val="bg1">
              <a:lumMod val="95000"/>
            </a:schemeClr>
          </a:solidFill>
        </p:spPr>
        <p:txBody>
          <a:bodyPr wrap="square" rtlCol="0">
            <a:spAutoFit/>
          </a:bodyPr>
          <a:lstStyle/>
          <a:p>
            <a:pPr algn="ctr"/>
            <a:r>
              <a:rPr lang="en-US" sz="4000" dirty="0" smtClean="0"/>
              <a:t>New onset seizures in older adults often warrants further investigation. Drug induced seizures are common due to the growing number of medications required by older patients. Medication can be </a:t>
            </a:r>
            <a:r>
              <a:rPr lang="en-US" sz="4000" dirty="0" err="1" smtClean="0"/>
              <a:t>epileptogenic</a:t>
            </a:r>
            <a:r>
              <a:rPr lang="en-US" sz="4000" dirty="0" smtClean="0"/>
              <a:t> or may lead to a decrease in the seizure threshold and the seizure risk in a previously healthy individual increases when those agents are administered concomitantly. </a:t>
            </a:r>
            <a:endParaRPr lang="en-US" sz="4800" dirty="0"/>
          </a:p>
        </p:txBody>
      </p:sp>
      <p:sp>
        <p:nvSpPr>
          <p:cNvPr id="29" name="Rectangle 11"/>
          <p:cNvSpPr>
            <a:spLocks noChangeArrowheads="1"/>
          </p:cNvSpPr>
          <p:nvPr/>
        </p:nvSpPr>
        <p:spPr bwMode="auto">
          <a:xfrm>
            <a:off x="371474" y="12030075"/>
            <a:ext cx="9972675" cy="1095841"/>
          </a:xfrm>
          <a:prstGeom prst="rect">
            <a:avLst/>
          </a:prstGeom>
          <a:solidFill>
            <a:schemeClr val="accent5">
              <a:lumMod val="75000"/>
            </a:schemeClr>
          </a:solidFill>
          <a:ln>
            <a:noFill/>
          </a:ln>
          <a:effectLst>
            <a:outerShdw dist="107763" dir="2700000" algn="ctr" rotWithShape="0">
              <a:schemeClr val="bg2">
                <a:alpha val="50000"/>
              </a:schemeClr>
            </a:outerShdw>
          </a:effectLst>
        </p:spPr>
        <p:txBody>
          <a:bodyPr wrap="none" lIns="137160" tIns="68580" rIns="137160" bIns="68580" anchor="ctr"/>
          <a:lstStyle/>
          <a:p>
            <a:pPr algn="ctr" defTabSz="4703763"/>
            <a:r>
              <a:rPr lang="en-US" sz="6000" b="1" i="1" dirty="0" smtClean="0">
                <a:solidFill>
                  <a:schemeClr val="bg1"/>
                </a:solidFill>
                <a:latin typeface="Times New Roman" pitchFamily="18" charset="0"/>
                <a:cs typeface="Times New Roman" pitchFamily="18" charset="0"/>
              </a:rPr>
              <a:t>Case </a:t>
            </a:r>
            <a:r>
              <a:rPr lang="en-US" sz="6000" b="1" i="1" dirty="0" smtClean="0">
                <a:solidFill>
                  <a:schemeClr val="bg1"/>
                </a:solidFill>
                <a:latin typeface="Times New Roman" pitchFamily="18" charset="0"/>
                <a:cs typeface="Times New Roman" pitchFamily="18" charset="0"/>
              </a:rPr>
              <a:t>Report</a:t>
            </a:r>
            <a:endParaRPr lang="en-US" sz="6000" b="1" i="1" dirty="0">
              <a:solidFill>
                <a:schemeClr val="bg1"/>
              </a:solidFill>
              <a:latin typeface="Times New Roman" pitchFamily="18" charset="0"/>
              <a:cs typeface="Times New Roman" pitchFamily="18" charset="0"/>
            </a:endParaRPr>
          </a:p>
        </p:txBody>
      </p:sp>
      <p:sp>
        <p:nvSpPr>
          <p:cNvPr id="30" name="Rectangle 11"/>
          <p:cNvSpPr>
            <a:spLocks noChangeArrowheads="1"/>
          </p:cNvSpPr>
          <p:nvPr/>
        </p:nvSpPr>
        <p:spPr bwMode="auto">
          <a:xfrm>
            <a:off x="10531367" y="20138307"/>
            <a:ext cx="12500084" cy="1229554"/>
          </a:xfrm>
          <a:prstGeom prst="rect">
            <a:avLst/>
          </a:prstGeom>
          <a:solidFill>
            <a:schemeClr val="accent5">
              <a:lumMod val="75000"/>
            </a:schemeClr>
          </a:solidFill>
          <a:ln>
            <a:noFill/>
          </a:ln>
          <a:effectLst>
            <a:outerShdw dist="107763" dir="2700000" algn="ctr" rotWithShape="0">
              <a:schemeClr val="bg2">
                <a:alpha val="50000"/>
              </a:schemeClr>
            </a:outerShdw>
          </a:effectLst>
        </p:spPr>
        <p:txBody>
          <a:bodyPr wrap="none" lIns="137160" tIns="68580" rIns="137160" bIns="68580" anchor="ctr"/>
          <a:lstStyle/>
          <a:p>
            <a:pPr algn="ctr" defTabSz="4703763"/>
            <a:r>
              <a:rPr lang="en-US" sz="6000" b="1" i="1" dirty="0" smtClean="0">
                <a:solidFill>
                  <a:schemeClr val="bg1"/>
                </a:solidFill>
                <a:latin typeface="Times New Roman" pitchFamily="18" charset="0"/>
                <a:cs typeface="Times New Roman" pitchFamily="18" charset="0"/>
              </a:rPr>
              <a:t>Conclusion</a:t>
            </a:r>
            <a:endParaRPr lang="en-US" sz="6000" b="1" i="1" dirty="0">
              <a:solidFill>
                <a:schemeClr val="bg1"/>
              </a:solidFill>
              <a:latin typeface="Times New Roman" pitchFamily="18" charset="0"/>
              <a:cs typeface="Times New Roman" pitchFamily="18" charset="0"/>
            </a:endParaRPr>
          </a:p>
        </p:txBody>
      </p:sp>
      <p:sp>
        <p:nvSpPr>
          <p:cNvPr id="19" name="Rectangle 11"/>
          <p:cNvSpPr>
            <a:spLocks noChangeArrowheads="1"/>
          </p:cNvSpPr>
          <p:nvPr/>
        </p:nvSpPr>
        <p:spPr bwMode="auto">
          <a:xfrm>
            <a:off x="342901" y="28250321"/>
            <a:ext cx="37433250" cy="1229554"/>
          </a:xfrm>
          <a:prstGeom prst="rect">
            <a:avLst/>
          </a:prstGeom>
          <a:solidFill>
            <a:schemeClr val="accent5">
              <a:lumMod val="75000"/>
            </a:schemeClr>
          </a:solidFill>
          <a:ln>
            <a:noFill/>
          </a:ln>
          <a:effectLst>
            <a:outerShdw dist="107763" dir="2700000" algn="ctr" rotWithShape="0">
              <a:schemeClr val="bg2">
                <a:alpha val="50000"/>
              </a:schemeClr>
            </a:outerShdw>
          </a:effectLst>
        </p:spPr>
        <p:txBody>
          <a:bodyPr wrap="none" lIns="137160" tIns="68580" rIns="137160" bIns="68580" anchor="ctr"/>
          <a:lstStyle/>
          <a:p>
            <a:pPr lvl="0" algn="ctr"/>
            <a:r>
              <a:rPr lang="en-US" sz="6000" b="1" i="1" smtClean="0">
                <a:solidFill>
                  <a:schemeClr val="bg1"/>
                </a:solidFill>
                <a:latin typeface="Times New Roman" pitchFamily="18" charset="0"/>
                <a:cs typeface="Times New Roman" pitchFamily="18" charset="0"/>
              </a:rPr>
              <a:t>References</a:t>
            </a:r>
            <a:endParaRPr lang="en-US" sz="6000" b="1" i="1" dirty="0" smtClean="0">
              <a:solidFill>
                <a:schemeClr val="bg1"/>
              </a:solidFill>
              <a:latin typeface="Times New Roman" pitchFamily="18" charset="0"/>
              <a:cs typeface="Times New Roman" pitchFamily="18" charset="0"/>
            </a:endParaRPr>
          </a:p>
        </p:txBody>
      </p:sp>
      <p:pic>
        <p:nvPicPr>
          <p:cNvPr id="3" name="Picture 3"/>
          <p:cNvPicPr>
            <a:picLocks noChangeAspect="1" noChangeArrowheads="1"/>
          </p:cNvPicPr>
          <p:nvPr/>
        </p:nvPicPr>
        <p:blipFill>
          <a:blip r:embed="rId3" cstate="print"/>
          <a:srcRect/>
          <a:stretch>
            <a:fillRect/>
          </a:stretch>
        </p:blipFill>
        <p:spPr bwMode="auto">
          <a:xfrm>
            <a:off x="23345774" y="4433187"/>
            <a:ext cx="14716125" cy="12811246"/>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23382890" y="18027715"/>
            <a:ext cx="7163785" cy="8775636"/>
          </a:xfrm>
          <a:prstGeom prst="rect">
            <a:avLst/>
          </a:prstGeom>
          <a:noFill/>
          <a:ln w="9525">
            <a:noFill/>
            <a:miter lim="800000"/>
            <a:headEnd/>
            <a:tailEnd/>
          </a:ln>
          <a:effectLst/>
        </p:spPr>
      </p:pic>
      <p:pic>
        <p:nvPicPr>
          <p:cNvPr id="1027" name="Picture 3"/>
          <p:cNvPicPr>
            <a:picLocks noChangeAspect="1" noChangeArrowheads="1"/>
          </p:cNvPicPr>
          <p:nvPr/>
        </p:nvPicPr>
        <p:blipFill>
          <a:blip r:embed="rId5" cstate="print"/>
          <a:srcRect/>
          <a:stretch>
            <a:fillRect/>
          </a:stretch>
        </p:blipFill>
        <p:spPr bwMode="auto">
          <a:xfrm>
            <a:off x="30775276" y="18046905"/>
            <a:ext cx="7485172" cy="8756446"/>
          </a:xfrm>
          <a:prstGeom prst="rect">
            <a:avLst/>
          </a:prstGeom>
          <a:noFill/>
          <a:ln w="9525">
            <a:noFill/>
            <a:miter lim="800000"/>
            <a:headEnd/>
            <a:tailEnd/>
          </a:ln>
          <a:effectLst/>
        </p:spPr>
      </p:pic>
      <p:sp>
        <p:nvSpPr>
          <p:cNvPr id="27" name="TextBox 26"/>
          <p:cNvSpPr txBox="1"/>
          <p:nvPr/>
        </p:nvSpPr>
        <p:spPr>
          <a:xfrm>
            <a:off x="23402924" y="26946225"/>
            <a:ext cx="14601825" cy="461665"/>
          </a:xfrm>
          <a:prstGeom prst="rect">
            <a:avLst/>
          </a:prstGeom>
          <a:noFill/>
        </p:spPr>
        <p:txBody>
          <a:bodyPr wrap="square" rtlCol="0">
            <a:spAutoFit/>
          </a:bodyPr>
          <a:lstStyle/>
          <a:p>
            <a:r>
              <a:rPr lang="en-US" sz="2400" dirty="0" smtClean="0"/>
              <a:t> Fig 2   CT showing faint Basal Ganglia calcification          Fig 3    MRI showing Cisterna Magna</a:t>
            </a:r>
            <a:endParaRPr lang="en-US" sz="2400" dirty="0"/>
          </a:p>
        </p:txBody>
      </p:sp>
      <p:sp>
        <p:nvSpPr>
          <p:cNvPr id="28" name="TextBox 27"/>
          <p:cNvSpPr txBox="1"/>
          <p:nvPr/>
        </p:nvSpPr>
        <p:spPr>
          <a:xfrm>
            <a:off x="25317450" y="27489150"/>
            <a:ext cx="184731" cy="1523494"/>
          </a:xfrm>
          <a:prstGeom prst="rect">
            <a:avLst/>
          </a:prstGeom>
          <a:noFill/>
        </p:spPr>
        <p:txBody>
          <a:bodyPr wrap="none" rtlCol="0">
            <a:spAutoFit/>
          </a:bodyPr>
          <a:lstStyle/>
          <a:p>
            <a:endParaRPr lang="en-US" dirty="0"/>
          </a:p>
        </p:txBody>
      </p:sp>
      <p:sp>
        <p:nvSpPr>
          <p:cNvPr id="31" name="TextBox 30"/>
          <p:cNvSpPr txBox="1"/>
          <p:nvPr/>
        </p:nvSpPr>
        <p:spPr>
          <a:xfrm>
            <a:off x="23488650" y="17287875"/>
            <a:ext cx="14430375" cy="461665"/>
          </a:xfrm>
          <a:prstGeom prst="rect">
            <a:avLst/>
          </a:prstGeom>
          <a:noFill/>
        </p:spPr>
        <p:txBody>
          <a:bodyPr wrap="square" rtlCol="0">
            <a:spAutoFit/>
          </a:bodyPr>
          <a:lstStyle/>
          <a:p>
            <a:r>
              <a:rPr lang="en-US" sz="2400" dirty="0" smtClean="0"/>
              <a:t>Fig 1 Mechanism of action of weight loss medications</a:t>
            </a:r>
            <a:endParaRPr lang="en-US" sz="2400" dirty="0"/>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4152312" y="406400"/>
            <a:ext cx="3852437" cy="326017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514</TotalTime>
  <Words>529</Words>
  <Application>Microsoft Office PowerPoint</Application>
  <PresentationFormat>Custom</PresentationFormat>
  <Paragraphs>35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Company>Graphicsland/MAKESIGNS.COM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research poster template</dc:title>
  <dc:subject>Example Of A Sample Research Poster</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Helen Chan</cp:lastModifiedBy>
  <cp:revision>67</cp:revision>
  <dcterms:created xsi:type="dcterms:W3CDTF">2005-06-17T20:20:00Z</dcterms:created>
  <dcterms:modified xsi:type="dcterms:W3CDTF">2016-04-26T19:42:48Z</dcterms:modified>
  <cp:category>scientific poster PowerPoint</cp:category>
</cp:coreProperties>
</file>