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custDataLst>
    <p:tags r:id="rId4"/>
  </p:custDataLst>
  <p:defaultTextStyle>
    <a:defPPr>
      <a:defRPr lang="en-US"/>
    </a:defPPr>
    <a:lvl1pPr algn="l" rtl="0" fontAlgn="base">
      <a:spcBef>
        <a:spcPct val="0"/>
      </a:spcBef>
      <a:spcAft>
        <a:spcPct val="0"/>
      </a:spcAft>
      <a:defRPr sz="3800" kern="1200">
        <a:solidFill>
          <a:schemeClr val="tx1"/>
        </a:solidFill>
        <a:latin typeface="Arial"/>
        <a:ea typeface="+mn-ea"/>
        <a:cs typeface="+mn-cs"/>
      </a:defRPr>
    </a:lvl1pPr>
    <a:lvl2pPr marL="457200" algn="l" rtl="0" fontAlgn="base">
      <a:spcBef>
        <a:spcPct val="0"/>
      </a:spcBef>
      <a:spcAft>
        <a:spcPct val="0"/>
      </a:spcAft>
      <a:defRPr sz="3800" kern="1200">
        <a:solidFill>
          <a:schemeClr val="tx1"/>
        </a:solidFill>
        <a:latin typeface="Arial"/>
        <a:ea typeface="+mn-ea"/>
        <a:cs typeface="+mn-cs"/>
      </a:defRPr>
    </a:lvl2pPr>
    <a:lvl3pPr marL="914400" algn="l" rtl="0" fontAlgn="base">
      <a:spcBef>
        <a:spcPct val="0"/>
      </a:spcBef>
      <a:spcAft>
        <a:spcPct val="0"/>
      </a:spcAft>
      <a:defRPr sz="3800" kern="1200">
        <a:solidFill>
          <a:schemeClr val="tx1"/>
        </a:solidFill>
        <a:latin typeface="Arial"/>
        <a:ea typeface="+mn-ea"/>
        <a:cs typeface="+mn-cs"/>
      </a:defRPr>
    </a:lvl3pPr>
    <a:lvl4pPr marL="1371600" algn="l" rtl="0" fontAlgn="base">
      <a:spcBef>
        <a:spcPct val="0"/>
      </a:spcBef>
      <a:spcAft>
        <a:spcPct val="0"/>
      </a:spcAft>
      <a:defRPr sz="3800" kern="1200">
        <a:solidFill>
          <a:schemeClr val="tx1"/>
        </a:solidFill>
        <a:latin typeface="Arial"/>
        <a:ea typeface="+mn-ea"/>
        <a:cs typeface="+mn-cs"/>
      </a:defRPr>
    </a:lvl4pPr>
    <a:lvl5pPr marL="1828800" algn="l" rtl="0" fontAlgn="base">
      <a:spcBef>
        <a:spcPct val="0"/>
      </a:spcBef>
      <a:spcAft>
        <a:spcPct val="0"/>
      </a:spcAft>
      <a:defRPr sz="3800" kern="1200">
        <a:solidFill>
          <a:schemeClr val="tx1"/>
        </a:solidFill>
        <a:latin typeface="Arial"/>
        <a:ea typeface="+mn-ea"/>
        <a:cs typeface="+mn-cs"/>
      </a:defRPr>
    </a:lvl5pPr>
    <a:lvl6pPr marL="2286000" algn="l" defTabSz="914400" rtl="0" eaLnBrk="1" latinLnBrk="0" hangingPunct="1">
      <a:defRPr sz="3800" kern="1200">
        <a:solidFill>
          <a:schemeClr val="tx1"/>
        </a:solidFill>
        <a:latin typeface="Arial"/>
        <a:ea typeface="+mn-ea"/>
        <a:cs typeface="+mn-cs"/>
      </a:defRPr>
    </a:lvl6pPr>
    <a:lvl7pPr marL="2743200" algn="l" defTabSz="914400" rtl="0" eaLnBrk="1" latinLnBrk="0" hangingPunct="1">
      <a:defRPr sz="3800" kern="1200">
        <a:solidFill>
          <a:schemeClr val="tx1"/>
        </a:solidFill>
        <a:latin typeface="Arial"/>
        <a:ea typeface="+mn-ea"/>
        <a:cs typeface="+mn-cs"/>
      </a:defRPr>
    </a:lvl7pPr>
    <a:lvl8pPr marL="3200400" algn="l" defTabSz="914400" rtl="0" eaLnBrk="1" latinLnBrk="0" hangingPunct="1">
      <a:defRPr sz="3800" kern="1200">
        <a:solidFill>
          <a:schemeClr val="tx1"/>
        </a:solidFill>
        <a:latin typeface="Arial"/>
        <a:ea typeface="+mn-ea"/>
        <a:cs typeface="+mn-cs"/>
      </a:defRPr>
    </a:lvl8pPr>
    <a:lvl9pPr marL="3657600" algn="l" defTabSz="914400" rtl="0" eaLnBrk="1" latinLnBrk="0" hangingPunct="1">
      <a:defRPr sz="38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DDDDDD"/>
    <a:srgbClr val="336600"/>
    <a:srgbClr val="669900"/>
    <a:srgbClr val="87C5CB"/>
    <a:srgbClr val="5BFFFF"/>
    <a:srgbClr val="808000"/>
    <a:srgbClr val="D1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4" d="100"/>
          <a:sy n="24" d="100"/>
        </p:scale>
        <p:origin x="2058" y="18"/>
      </p:cViewPr>
      <p:guideLst>
        <p:guide orient="horz" pos="10368"/>
        <p:guide pos="13824"/>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defRPr sz="120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lgn="r">
              <a:defRPr sz="1200"/>
            </a:lvl1pPr>
          </a:lstStyle>
          <a:p>
            <a:pPr>
              <a:defRPr/>
            </a:pPr>
            <a:fld id="{B95F3361-2405-48EE-818C-467D1C2230F9}" type="slidenum">
              <a:rPr lang="en-US"/>
              <a:pPr>
                <a:defRPr/>
              </a:pPr>
              <a:t>‹#›</a:t>
            </a:fld>
            <a:endParaRPr lang="en-US"/>
          </a:p>
        </p:txBody>
      </p:sp>
    </p:spTree>
    <p:extLst>
      <p:ext uri="{BB962C8B-B14F-4D97-AF65-F5344CB8AC3E}">
        <p14:creationId xmlns:p14="http://schemas.microsoft.com/office/powerpoint/2010/main" val="38427364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vl1pPr eaLnBrk="0" hangingPunct="0">
              <a:defRPr sz="3800">
                <a:solidFill>
                  <a:schemeClr val="tx1"/>
                </a:solidFill>
                <a:latin typeface="Arial"/>
              </a:defRPr>
            </a:lvl1pPr>
            <a:lvl2pPr marL="742950" indent="-285750" eaLnBrk="0" hangingPunct="0">
              <a:defRPr sz="3800">
                <a:solidFill>
                  <a:schemeClr val="tx1"/>
                </a:solidFill>
                <a:latin typeface="Arial"/>
              </a:defRPr>
            </a:lvl2pPr>
            <a:lvl3pPr marL="1143000" indent="-228600" eaLnBrk="0" hangingPunct="0">
              <a:defRPr sz="3800">
                <a:solidFill>
                  <a:schemeClr val="tx1"/>
                </a:solidFill>
                <a:latin typeface="Arial"/>
              </a:defRPr>
            </a:lvl3pPr>
            <a:lvl4pPr marL="1600200" indent="-228600" eaLnBrk="0" hangingPunct="0">
              <a:defRPr sz="3800">
                <a:solidFill>
                  <a:schemeClr val="tx1"/>
                </a:solidFill>
                <a:latin typeface="Arial"/>
              </a:defRPr>
            </a:lvl4pPr>
            <a:lvl5pPr marL="2057400" indent="-228600" eaLnBrk="0" hangingPunct="0">
              <a:defRPr sz="3800">
                <a:solidFill>
                  <a:schemeClr val="tx1"/>
                </a:solidFill>
                <a:latin typeface="Arial"/>
              </a:defRPr>
            </a:lvl5pPr>
            <a:lvl6pPr marL="2514600" indent="-228600" eaLnBrk="0" fontAlgn="base" hangingPunct="0">
              <a:spcBef>
                <a:spcPct val="0"/>
              </a:spcBef>
              <a:spcAft>
                <a:spcPct val="0"/>
              </a:spcAft>
              <a:defRPr sz="3800">
                <a:solidFill>
                  <a:schemeClr val="tx1"/>
                </a:solidFill>
                <a:latin typeface="Arial"/>
              </a:defRPr>
            </a:lvl6pPr>
            <a:lvl7pPr marL="2971800" indent="-228600" eaLnBrk="0" fontAlgn="base" hangingPunct="0">
              <a:spcBef>
                <a:spcPct val="0"/>
              </a:spcBef>
              <a:spcAft>
                <a:spcPct val="0"/>
              </a:spcAft>
              <a:defRPr sz="3800">
                <a:solidFill>
                  <a:schemeClr val="tx1"/>
                </a:solidFill>
                <a:latin typeface="Arial"/>
              </a:defRPr>
            </a:lvl7pPr>
            <a:lvl8pPr marL="3429000" indent="-228600" eaLnBrk="0" fontAlgn="base" hangingPunct="0">
              <a:spcBef>
                <a:spcPct val="0"/>
              </a:spcBef>
              <a:spcAft>
                <a:spcPct val="0"/>
              </a:spcAft>
              <a:defRPr sz="3800">
                <a:solidFill>
                  <a:schemeClr val="tx1"/>
                </a:solidFill>
                <a:latin typeface="Arial"/>
              </a:defRPr>
            </a:lvl8pPr>
            <a:lvl9pPr marL="3886200" indent="-228600" eaLnBrk="0" fontAlgn="base" hangingPunct="0">
              <a:spcBef>
                <a:spcPct val="0"/>
              </a:spcBef>
              <a:spcAft>
                <a:spcPct val="0"/>
              </a:spcAft>
              <a:defRPr sz="3800">
                <a:solidFill>
                  <a:schemeClr val="tx1"/>
                </a:solidFill>
                <a:latin typeface="Arial"/>
              </a:defRPr>
            </a:lvl9pPr>
          </a:lstStyle>
          <a:p>
            <a:pPr eaLnBrk="1" hangingPunct="1"/>
            <a:fld id="{78EE7683-CAC2-4B7F-B858-28F016B0AEB9}" type="slidenum">
              <a:rPr lang="en-US" sz="1200" smtClean="0"/>
              <a:pPr eaLnBrk="1" hangingPunct="1"/>
              <a:t>1</a:t>
            </a:fld>
            <a:endParaRPr lang="en-US" sz="1200" smtClean="0"/>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pPr eaLnBrk="1" hangingPunct="1"/>
            <a:endParaRPr lang="en-US" smtClean="0"/>
          </a:p>
        </p:txBody>
      </p:sp>
    </p:spTree>
    <p:extLst>
      <p:ext uri="{BB962C8B-B14F-4D97-AF65-F5344CB8AC3E}">
        <p14:creationId xmlns:p14="http://schemas.microsoft.com/office/powerpoint/2010/main" val="2897260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CB043562-595C-41E0-A431-AB378AFFB518}" type="slidenum">
              <a:rPr lang="en-US"/>
              <a:pPr>
                <a:defRPr/>
              </a:pPr>
              <a:t>‹#›</a:t>
            </a:fld>
            <a:endParaRPr lang="en-US"/>
          </a:p>
        </p:txBody>
      </p:sp>
    </p:spTree>
    <p:extLst>
      <p:ext uri="{BB962C8B-B14F-4D97-AF65-F5344CB8AC3E}">
        <p14:creationId xmlns:p14="http://schemas.microsoft.com/office/powerpoint/2010/main" val="411955256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11865ABB-973D-4162-96BF-63AD8AB82A90}" type="slidenum">
              <a:rPr lang="en-US"/>
              <a:pPr>
                <a:defRPr/>
              </a:pPr>
              <a:t>‹#›</a:t>
            </a:fld>
            <a:endParaRPr lang="en-US"/>
          </a:p>
        </p:txBody>
      </p:sp>
    </p:spTree>
    <p:extLst>
      <p:ext uri="{BB962C8B-B14F-4D97-AF65-F5344CB8AC3E}">
        <p14:creationId xmlns:p14="http://schemas.microsoft.com/office/powerpoint/2010/main" val="42814399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9225"/>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2" cy="28089225"/>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38E2FC5-3957-4F45-8892-8AA180862785}" type="slidenum">
              <a:rPr lang="en-US"/>
              <a:pPr>
                <a:defRPr/>
              </a:pPr>
              <a:t>‹#›</a:t>
            </a:fld>
            <a:endParaRPr lang="en-US"/>
          </a:p>
        </p:txBody>
      </p:sp>
    </p:spTree>
    <p:extLst>
      <p:ext uri="{BB962C8B-B14F-4D97-AF65-F5344CB8AC3E}">
        <p14:creationId xmlns:p14="http://schemas.microsoft.com/office/powerpoint/2010/main" val="175926670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stStyle>
          <a:p>
            <a:r>
              <a:rPr lang="en-US" smtClean="0"/>
              <a:t>Click to edit Master title style</a:t>
            </a:r>
            <a:endParaRPr lang="en-US"/>
          </a:p>
        </p:txBody>
      </p:sp>
      <p:sp>
        <p:nvSpPr>
          <p:cNvPr id="3" name="Text Placeholder 2"/>
          <p:cNvSpPr>
            <a:spLocks noGrp="1"/>
          </p:cNvSpPr>
          <p:nvPr>
            <p:ph type="body" sz="half" idx="1"/>
          </p:nvPr>
        </p:nvSpPr>
        <p:spPr>
          <a:xfrm>
            <a:off x="2193925" y="7680325"/>
            <a:ext cx="19675475" cy="21726525"/>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22021800" y="7680325"/>
            <a:ext cx="19675475" cy="21726525"/>
          </a:xfrm>
        </p:spPr>
        <p:txBody>
          <a:bodyPr/>
          <a:lstStyle>
            <a:defPPr>
              <a:defRPr kern="1200" smtId="4294967295"/>
            </a:defPPr>
          </a:lstStyle>
          <a:p>
            <a:pPr lvl="0"/>
            <a:endParaRPr lang="en-US" noProof="0" smtClean="0"/>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FA04B66-8F62-42BD-B0EA-2923AA341B7B}" type="slidenum">
              <a:rPr lang="en-US"/>
              <a:pPr>
                <a:defRPr/>
              </a:pPr>
              <a:t>‹#›</a:t>
            </a:fld>
            <a:endParaRPr lang="en-US"/>
          </a:p>
        </p:txBody>
      </p:sp>
    </p:spTree>
    <p:extLst>
      <p:ext uri="{BB962C8B-B14F-4D97-AF65-F5344CB8AC3E}">
        <p14:creationId xmlns:p14="http://schemas.microsoft.com/office/powerpoint/2010/main" val="17846588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E844B6AF-379B-4B34-AAC6-97D3032A49C6}" type="slidenum">
              <a:rPr lang="en-US"/>
              <a:pPr>
                <a:defRPr/>
              </a:pPr>
              <a:t>‹#›</a:t>
            </a:fld>
            <a:endParaRPr lang="en-US"/>
          </a:p>
        </p:txBody>
      </p:sp>
    </p:spTree>
    <p:extLst>
      <p:ext uri="{BB962C8B-B14F-4D97-AF65-F5344CB8AC3E}">
        <p14:creationId xmlns:p14="http://schemas.microsoft.com/office/powerpoint/2010/main" val="181661525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44BFBC0-7F94-4CE5-A00D-18BE726F285A}" type="slidenum">
              <a:rPr lang="en-US"/>
              <a:pPr>
                <a:defRPr/>
              </a:pPr>
              <a:t>‹#›</a:t>
            </a:fld>
            <a:endParaRPr lang="en-US"/>
          </a:p>
        </p:txBody>
      </p:sp>
    </p:spTree>
    <p:extLst>
      <p:ext uri="{BB962C8B-B14F-4D97-AF65-F5344CB8AC3E}">
        <p14:creationId xmlns:p14="http://schemas.microsoft.com/office/powerpoint/2010/main" val="416515911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CDF645C6-96DC-4F21-9A48-95AFF68A54A2}" type="slidenum">
              <a:rPr lang="en-US"/>
              <a:pPr>
                <a:defRPr/>
              </a:pPr>
              <a:t>‹#›</a:t>
            </a:fld>
            <a:endParaRPr lang="en-US"/>
          </a:p>
        </p:txBody>
      </p:sp>
    </p:spTree>
    <p:extLst>
      <p:ext uri="{BB962C8B-B14F-4D97-AF65-F5344CB8AC3E}">
        <p14:creationId xmlns:p14="http://schemas.microsoft.com/office/powerpoint/2010/main" val="388354793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C2B12CE4-144C-4A27-8B3F-7EB79E6B2146}" type="slidenum">
              <a:rPr lang="en-US"/>
              <a:pPr>
                <a:defRPr/>
              </a:pPr>
              <a:t>‹#›</a:t>
            </a:fld>
            <a:endParaRPr lang="en-US"/>
          </a:p>
        </p:txBody>
      </p:sp>
    </p:spTree>
    <p:extLst>
      <p:ext uri="{BB962C8B-B14F-4D97-AF65-F5344CB8AC3E}">
        <p14:creationId xmlns:p14="http://schemas.microsoft.com/office/powerpoint/2010/main" val="18185236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8F1FAA83-0A80-48DF-A2A9-D01CE04D8E50}" type="slidenum">
              <a:rPr lang="en-US"/>
              <a:pPr>
                <a:defRPr/>
              </a:pPr>
              <a:t>‹#›</a:t>
            </a:fld>
            <a:endParaRPr lang="en-US"/>
          </a:p>
        </p:txBody>
      </p:sp>
    </p:spTree>
    <p:extLst>
      <p:ext uri="{BB962C8B-B14F-4D97-AF65-F5344CB8AC3E}">
        <p14:creationId xmlns:p14="http://schemas.microsoft.com/office/powerpoint/2010/main" val="6583789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8203DA95-0AAE-48A7-9DEF-F9FD3932C4A9}" type="slidenum">
              <a:rPr lang="en-US"/>
              <a:pPr>
                <a:defRPr/>
              </a:pPr>
              <a:t>‹#›</a:t>
            </a:fld>
            <a:endParaRPr lang="en-US"/>
          </a:p>
        </p:txBody>
      </p:sp>
    </p:spTree>
    <p:extLst>
      <p:ext uri="{BB962C8B-B14F-4D97-AF65-F5344CB8AC3E}">
        <p14:creationId xmlns:p14="http://schemas.microsoft.com/office/powerpoint/2010/main" val="7458620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D77038B2-2801-40BE-BC48-C628781FF49E}" type="slidenum">
              <a:rPr lang="en-US"/>
              <a:pPr>
                <a:defRPr/>
              </a:pPr>
              <a:t>‹#›</a:t>
            </a:fld>
            <a:endParaRPr lang="en-US"/>
          </a:p>
        </p:txBody>
      </p:sp>
    </p:spTree>
    <p:extLst>
      <p:ext uri="{BB962C8B-B14F-4D97-AF65-F5344CB8AC3E}">
        <p14:creationId xmlns:p14="http://schemas.microsoft.com/office/powerpoint/2010/main" val="39697301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700A3960-9A0E-4A4A-BE72-10B88343DD28}" type="slidenum">
              <a:rPr lang="en-US"/>
              <a:pPr>
                <a:defRPr/>
              </a:pPr>
              <a:t>‹#›</a:t>
            </a:fld>
            <a:endParaRPr lang="en-US"/>
          </a:p>
        </p:txBody>
      </p:sp>
    </p:spTree>
    <p:extLst>
      <p:ext uri="{BB962C8B-B14F-4D97-AF65-F5344CB8AC3E}">
        <p14:creationId xmlns:p14="http://schemas.microsoft.com/office/powerpoint/2010/main" val="258630283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29978350"/>
            <a:ext cx="10242550"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defRPr sz="7100" smtClean="0"/>
            </a:lvl1pPr>
          </a:lstStyle>
          <a:p>
            <a:pPr>
              <a:defRPr/>
            </a:pPr>
            <a:endParaRPr lang="en-US"/>
          </a:p>
        </p:txBody>
      </p:sp>
      <p:sp>
        <p:nvSpPr>
          <p:cNvPr id="1029" name="Rectangle 5"/>
          <p:cNvSpPr>
            <a:spLocks noGrp="1" noChangeArrowheads="1"/>
          </p:cNvSpPr>
          <p:nvPr>
            <p:ph type="ftr" sz="quarter" idx="3"/>
          </p:nvPr>
        </p:nvSpPr>
        <p:spPr bwMode="auto">
          <a:xfrm>
            <a:off x="14995525" y="29978350"/>
            <a:ext cx="13900150"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lgn="ctr">
              <a:defRPr sz="7100" smtClean="0"/>
            </a:lvl1pPr>
          </a:lstStyle>
          <a:p>
            <a:pPr>
              <a:defRPr/>
            </a:pPr>
            <a:endParaRPr lang="en-US"/>
          </a:p>
        </p:txBody>
      </p:sp>
      <p:sp>
        <p:nvSpPr>
          <p:cNvPr id="1030" name="Rectangle 6"/>
          <p:cNvSpPr>
            <a:spLocks noGrp="1" noChangeArrowheads="1"/>
          </p:cNvSpPr>
          <p:nvPr>
            <p:ph type="sldNum" sz="quarter" idx="4"/>
          </p:nvPr>
        </p:nvSpPr>
        <p:spPr bwMode="auto">
          <a:xfrm>
            <a:off x="31454725" y="29978350"/>
            <a:ext cx="10242550"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lgn="r">
              <a:defRPr sz="7100" smtClean="0"/>
            </a:lvl1pPr>
          </a:lstStyle>
          <a:p>
            <a:pPr>
              <a:defRPr/>
            </a:pPr>
            <a:fld id="{2839560C-692A-406E-AC47-35009443A5A0}" type="slidenum">
              <a:rPr lang="en-US"/>
              <a:pPr>
                <a:defRPr/>
              </a:pPr>
              <a:t>‹#›</a:t>
            </a:fld>
            <a:endParaRPr lang="en-US"/>
          </a:p>
        </p:txBody>
      </p:sp>
      <p:pic>
        <p:nvPicPr>
          <p:cNvPr id="1031" name="New picture"/>
          <p:cNvPicPr/>
          <p:nvPr/>
        </p:nvPicPr>
        <p:blipFill dpi="0">
          <a:blip r:embed="rId14"/>
          <a:stretch>
            <a:fillRect/>
          </a:stretch>
        </p:blipFill>
        <p:spPr>
          <a:xfrm rot="16200000">
            <a:off x="-9245600" y="16459200"/>
            <a:ext cx="15367000" cy="1562100"/>
          </a:xfrm>
          <a:prstGeom prst="rect">
            <a:avLst/>
          </a:prstGeom>
        </p:spPr>
      </p:pic>
      <p:pic>
        <p:nvPicPr>
          <p:cNvPr id="1032" name="New picture"/>
          <p:cNvPicPr/>
          <p:nvPr/>
        </p:nvPicPr>
        <p:blipFill dpi="0">
          <a:blip r:embed="rId14"/>
          <a:stretch>
            <a:fillRect/>
          </a:stretch>
        </p:blipFill>
        <p:spPr>
          <a:xfrm rot="5400000">
            <a:off x="37769800" y="16459200"/>
            <a:ext cx="15367000" cy="1562100"/>
          </a:xfrm>
          <a:prstGeom prst="rect">
            <a:avLst/>
          </a:prstGeom>
        </p:spPr>
      </p:pic>
      <p:pic>
        <p:nvPicPr>
          <p:cNvPr id="1033" name="New picture"/>
          <p:cNvPicPr/>
          <p:nvPr/>
        </p:nvPicPr>
        <p:blipFill dpi="0">
          <a:blip r:embed="rId15"/>
          <a:stretch>
            <a:fillRect/>
          </a:stretch>
        </p:blipFill>
        <p:spPr>
          <a:xfrm>
            <a:off x="57150" y="33426400"/>
            <a:ext cx="43776900" cy="2019300"/>
          </a:xfrm>
          <a:prstGeom prst="rect">
            <a:avLst/>
          </a:prstGeom>
        </p:spPr>
      </p:pic>
      <p:sp>
        <p:nvSpPr>
          <p:cNvPr id="1034" name="New shape"/>
          <p:cNvSpPr/>
          <p:nvPr/>
        </p:nvSpPr>
        <p:spPr>
          <a:xfrm>
            <a:off x="57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6360" smtId="4294967295">
                <a:solidFill>
                  <a:srgbClr val="808080"/>
                </a:solidFill>
              </a:rPr>
              <a:t>Template ID: junglegreens  Size: 36x48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a:defRPr>
      </a:lvl2pPr>
      <a:lvl3pPr algn="ctr" defTabSz="4703763" rtl="0" eaLnBrk="0" fontAlgn="base" hangingPunct="0">
        <a:spcBef>
          <a:spcPct val="0"/>
        </a:spcBef>
        <a:spcAft>
          <a:spcPct val="0"/>
        </a:spcAft>
        <a:defRPr sz="22700">
          <a:solidFill>
            <a:schemeClr val="tx2"/>
          </a:solidFill>
          <a:latin typeface="Arial"/>
        </a:defRPr>
      </a:lvl3pPr>
      <a:lvl4pPr algn="ctr" defTabSz="4703763" rtl="0" eaLnBrk="0" fontAlgn="base" hangingPunct="0">
        <a:spcBef>
          <a:spcPct val="0"/>
        </a:spcBef>
        <a:spcAft>
          <a:spcPct val="0"/>
        </a:spcAft>
        <a:defRPr sz="22700">
          <a:solidFill>
            <a:schemeClr val="tx2"/>
          </a:solidFill>
          <a:latin typeface="Arial"/>
        </a:defRPr>
      </a:lvl4pPr>
      <a:lvl5pPr algn="ctr" defTabSz="4703763" rtl="0" eaLnBrk="0" fontAlgn="base" hangingPunct="0">
        <a:spcBef>
          <a:spcPct val="0"/>
        </a:spcBef>
        <a:spcAft>
          <a:spcPct val="0"/>
        </a:spcAft>
        <a:defRPr sz="22700">
          <a:solidFill>
            <a:schemeClr val="tx2"/>
          </a:solidFill>
          <a:latin typeface="Arial"/>
        </a:defRPr>
      </a:lvl5pPr>
      <a:lvl6pPr marL="457200" algn="ctr" defTabSz="4703763" rtl="0" fontAlgn="base">
        <a:spcBef>
          <a:spcPct val="0"/>
        </a:spcBef>
        <a:spcAft>
          <a:spcPct val="0"/>
        </a:spcAft>
        <a:defRPr sz="22700">
          <a:solidFill>
            <a:schemeClr val="tx2"/>
          </a:solidFill>
          <a:latin typeface="Arial"/>
        </a:defRPr>
      </a:lvl6pPr>
      <a:lvl7pPr marL="914400" algn="ctr" defTabSz="4703763" rtl="0" fontAlgn="base">
        <a:spcBef>
          <a:spcPct val="0"/>
        </a:spcBef>
        <a:spcAft>
          <a:spcPct val="0"/>
        </a:spcAft>
        <a:defRPr sz="22700">
          <a:solidFill>
            <a:schemeClr val="tx2"/>
          </a:solidFill>
          <a:latin typeface="Arial"/>
        </a:defRPr>
      </a:lvl7pPr>
      <a:lvl8pPr marL="1371600" algn="ctr" defTabSz="4703763" rtl="0" fontAlgn="base">
        <a:spcBef>
          <a:spcPct val="0"/>
        </a:spcBef>
        <a:spcAft>
          <a:spcPct val="0"/>
        </a:spcAft>
        <a:defRPr sz="22700">
          <a:solidFill>
            <a:schemeClr val="tx2"/>
          </a:solidFill>
          <a:latin typeface="Arial"/>
        </a:defRPr>
      </a:lvl8pPr>
      <a:lvl9pPr marL="1828800" algn="ctr" defTabSz="4703763" rtl="0" fontAlgn="base">
        <a:spcBef>
          <a:spcPct val="0"/>
        </a:spcBef>
        <a:spcAft>
          <a:spcPct val="0"/>
        </a:spcAft>
        <a:defRPr sz="22700">
          <a:solidFill>
            <a:schemeClr val="tx2"/>
          </a:solidFill>
          <a:latin typeface="Arial"/>
        </a:defRPr>
      </a:lvl9pPr>
    </p:titleStyle>
    <p:bodyStyle>
      <a:defPPr>
        <a:defRPr kern="1200" smtId="4294967295"/>
      </a:defPPr>
      <a:lvl1pPr marL="1762125" indent="-1762125"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75338" indent="-1171575" algn="l" defTabSz="4703763" rtl="0" eaLnBrk="0" fontAlgn="base" hangingPunct="0">
        <a:spcBef>
          <a:spcPct val="20000"/>
        </a:spcBef>
        <a:spcAft>
          <a:spcPct val="0"/>
        </a:spcAft>
        <a:buChar char="•"/>
        <a:defRPr sz="12400">
          <a:solidFill>
            <a:schemeClr val="tx1"/>
          </a:solidFill>
          <a:latin typeface="+mn-lt"/>
        </a:defRPr>
      </a:lvl3pPr>
      <a:lvl4pPr marL="8228013" indent="-1173163" algn="l" defTabSz="4703763" rtl="0" eaLnBrk="0" fontAlgn="base" hangingPunct="0">
        <a:spcBef>
          <a:spcPct val="20000"/>
        </a:spcBef>
        <a:spcAft>
          <a:spcPct val="0"/>
        </a:spcAft>
        <a:buChar char="–"/>
        <a:defRPr sz="10300">
          <a:solidFill>
            <a:schemeClr val="tx1"/>
          </a:solidFill>
          <a:latin typeface="+mn-lt"/>
        </a:defRPr>
      </a:lvl4pPr>
      <a:lvl5pPr marL="10582275" indent="-1176338" algn="l" defTabSz="4703763" rtl="0" eaLnBrk="0" fontAlgn="base" hangingPunct="0">
        <a:spcBef>
          <a:spcPct val="20000"/>
        </a:spcBef>
        <a:spcAft>
          <a:spcPct val="0"/>
        </a:spcAft>
        <a:buChar char="»"/>
        <a:defRPr sz="10300">
          <a:solidFill>
            <a:schemeClr val="tx1"/>
          </a:solidFill>
          <a:latin typeface="+mn-lt"/>
        </a:defRPr>
      </a:lvl5pPr>
      <a:lvl6pPr marL="11039475" indent="-1176338" algn="l" defTabSz="4703763" rtl="0" fontAlgn="base">
        <a:spcBef>
          <a:spcPct val="20000"/>
        </a:spcBef>
        <a:spcAft>
          <a:spcPct val="0"/>
        </a:spcAft>
        <a:buChar char="»"/>
        <a:defRPr sz="10300">
          <a:solidFill>
            <a:schemeClr val="tx1"/>
          </a:solidFill>
          <a:latin typeface="+mn-lt"/>
        </a:defRPr>
      </a:lvl6pPr>
      <a:lvl7pPr marL="11496675" indent="-1176338" algn="l" defTabSz="4703763" rtl="0" fontAlgn="base">
        <a:spcBef>
          <a:spcPct val="20000"/>
        </a:spcBef>
        <a:spcAft>
          <a:spcPct val="0"/>
        </a:spcAft>
        <a:buChar char="»"/>
        <a:defRPr sz="10300">
          <a:solidFill>
            <a:schemeClr val="tx1"/>
          </a:solidFill>
          <a:latin typeface="+mn-lt"/>
        </a:defRPr>
      </a:lvl7pPr>
      <a:lvl8pPr marL="11953875" indent="-1176338" algn="l" defTabSz="4703763" rtl="0" fontAlgn="base">
        <a:spcBef>
          <a:spcPct val="20000"/>
        </a:spcBef>
        <a:spcAft>
          <a:spcPct val="0"/>
        </a:spcAft>
        <a:buChar char="»"/>
        <a:defRPr sz="10300">
          <a:solidFill>
            <a:schemeClr val="tx1"/>
          </a:solidFill>
          <a:latin typeface="+mn-lt"/>
        </a:defRPr>
      </a:lvl8pPr>
      <a:lvl9pPr marL="12411075" indent="-1176338"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4">
                <a:lumMod val="40000"/>
                <a:lumOff val="6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42" name="Rectangle 41"/>
          <p:cNvSpPr/>
          <p:nvPr/>
        </p:nvSpPr>
        <p:spPr bwMode="auto">
          <a:xfrm>
            <a:off x="0" y="0"/>
            <a:ext cx="43891200" cy="32918400"/>
          </a:xfrm>
          <a:prstGeom prst="rect">
            <a:avLst/>
          </a:prstGeom>
          <a:gradFill>
            <a:gsLst>
              <a:gs pos="0">
                <a:srgbClr val="8488C4"/>
              </a:gs>
              <a:gs pos="53000">
                <a:srgbClr val="D4DEFF"/>
              </a:gs>
              <a:gs pos="83000">
                <a:srgbClr val="D4DEFF"/>
              </a:gs>
              <a:gs pos="100000">
                <a:srgbClr val="96AB94"/>
              </a:gs>
            </a:gsLst>
            <a:lin ang="5400000" scaled="0"/>
          </a:gra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3762375" rtl="0" eaLnBrk="1" fontAlgn="base" latinLnBrk="0" hangingPunct="1">
              <a:lnSpc>
                <a:spcPct val="100000"/>
              </a:lnSpc>
              <a:spcBef>
                <a:spcPct val="0"/>
              </a:spcBef>
              <a:spcAft>
                <a:spcPct val="0"/>
              </a:spcAft>
              <a:buClrTx/>
              <a:buSzTx/>
              <a:buFontTx/>
              <a:buNone/>
            </a:pPr>
            <a:endParaRPr kumimoji="0" lang="en-US" sz="3000" b="0" i="0" u="none" strike="noStrike" cap="none" normalizeH="0" baseline="0" smtClean="0">
              <a:ln>
                <a:noFill/>
              </a:ln>
              <a:solidFill>
                <a:schemeClr val="tx1"/>
              </a:solidFill>
              <a:latin typeface="Arial"/>
            </a:endParaRPr>
          </a:p>
        </p:txBody>
      </p:sp>
      <p:grpSp>
        <p:nvGrpSpPr>
          <p:cNvPr id="35" name="Group 34"/>
          <p:cNvGrpSpPr/>
          <p:nvPr/>
        </p:nvGrpSpPr>
        <p:grpSpPr>
          <a:xfrm>
            <a:off x="2178050" y="457200"/>
            <a:ext cx="39503350" cy="5495926"/>
            <a:chOff x="2746935" y="4442804"/>
            <a:chExt cx="39503350" cy="3657600"/>
          </a:xfrm>
        </p:grpSpPr>
        <p:sp>
          <p:nvSpPr>
            <p:cNvPr id="36" name="Rectangle 13"/>
            <p:cNvSpPr txBox="1">
              <a:spLocks noChangeArrowheads="1"/>
            </p:cNvSpPr>
            <p:nvPr/>
          </p:nvSpPr>
          <p:spPr bwMode="auto">
            <a:xfrm>
              <a:off x="2746935" y="4442804"/>
              <a:ext cx="39503350" cy="3657600"/>
            </a:xfrm>
            <a:prstGeom prst="rect">
              <a:avLst/>
            </a:prstGeom>
            <a:solidFill>
              <a:schemeClr val="accent6">
                <a:lumMod val="75000"/>
              </a:schemeClr>
            </a:solidFill>
            <a:ln w="60325" cap="flat">
              <a:solidFill>
                <a:schemeClr val="accent1">
                  <a:lumMod val="75000"/>
                </a:schemeClr>
              </a:solid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endParaRPr lang="en-US" sz="4800" i="1" smtClean="0">
                <a:solidFill>
                  <a:schemeClr val="bg1"/>
                </a:solidFill>
                <a:latin typeface="Lucida Grande" pitchFamily="2" charset="0"/>
              </a:endParaRPr>
            </a:p>
          </p:txBody>
        </p:sp>
        <p:sp>
          <p:nvSpPr>
            <p:cNvPr id="37" name="Rectangle 13"/>
            <p:cNvSpPr txBox="1">
              <a:spLocks noChangeArrowheads="1"/>
            </p:cNvSpPr>
            <p:nvPr/>
          </p:nvSpPr>
          <p:spPr bwMode="auto">
            <a:xfrm>
              <a:off x="2746935" y="4442804"/>
              <a:ext cx="39503350" cy="3657600"/>
            </a:xfrm>
            <a:prstGeom prst="rect">
              <a:avLst/>
            </a:prstGeom>
            <a:solidFill>
              <a:srgbClr val="00576E">
                <a:alpha val="40000"/>
              </a:srgbClr>
            </a:solidFill>
            <a:ln w="60325" cap="flat">
              <a:no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r>
                <a:rPr lang="en-US" sz="11500" b="1" dirty="0" smtClean="0">
                  <a:solidFill>
                    <a:schemeClr val="bg1"/>
                  </a:solidFill>
                  <a:latin typeface="Lucida Grande" pitchFamily="2" charset="0"/>
                </a:rPr>
                <a:t>Impact of Hepatitis C Screening in Outpatient </a:t>
              </a:r>
              <a:r>
                <a:rPr lang="en-US" sz="11500" b="1" dirty="0">
                  <a:solidFill>
                    <a:schemeClr val="bg1"/>
                  </a:solidFill>
                  <a:latin typeface="Lucida Grande" pitchFamily="2" charset="0"/>
                </a:rPr>
                <a:t>P</a:t>
              </a:r>
              <a:r>
                <a:rPr lang="en-US" sz="11500" b="1" dirty="0" smtClean="0">
                  <a:solidFill>
                    <a:schemeClr val="bg1"/>
                  </a:solidFill>
                  <a:latin typeface="Lucida Grande" pitchFamily="2" charset="0"/>
                </a:rPr>
                <a:t>opulation</a:t>
              </a:r>
              <a:r>
                <a:rPr lang="en-US" sz="6000" dirty="0" smtClean="0">
                  <a:solidFill>
                    <a:schemeClr val="bg1"/>
                  </a:solidFill>
                  <a:latin typeface="Lucida Grande" pitchFamily="2" charset="0"/>
                </a:rPr>
                <a:t/>
              </a:r>
              <a:br>
                <a:rPr lang="en-US" sz="6000" dirty="0" smtClean="0">
                  <a:solidFill>
                    <a:schemeClr val="bg1"/>
                  </a:solidFill>
                  <a:latin typeface="Lucida Grande" pitchFamily="2" charset="0"/>
                </a:rPr>
              </a:br>
              <a:r>
                <a:rPr lang="en-US" sz="6000" dirty="0" smtClean="0">
                  <a:solidFill>
                    <a:schemeClr val="bg1"/>
                  </a:solidFill>
                  <a:latin typeface="Lucida Grande" pitchFamily="2" charset="0"/>
                </a:rPr>
                <a:t>Madhuri Chandnani MD, Pallavi Pothuri MD, Michael Stevens MD, Nina Kello MD, Vincent Rizzo MD, MBA, FACP</a:t>
              </a:r>
              <a:br>
                <a:rPr lang="en-US" sz="6000" dirty="0" smtClean="0">
                  <a:solidFill>
                    <a:schemeClr val="bg1"/>
                  </a:solidFill>
                  <a:latin typeface="Lucida Grande" pitchFamily="2" charset="0"/>
                </a:rPr>
              </a:br>
              <a:r>
                <a:rPr lang="en-US" sz="6000" dirty="0" smtClean="0">
                  <a:solidFill>
                    <a:schemeClr val="bg1"/>
                  </a:solidFill>
                  <a:latin typeface="Lucida Grande" pitchFamily="2" charset="0"/>
                </a:rPr>
                <a:t>NYC Health </a:t>
              </a:r>
              <a:r>
                <a:rPr lang="en-US" sz="6000" smtClean="0">
                  <a:solidFill>
                    <a:schemeClr val="bg1"/>
                  </a:solidFill>
                  <a:latin typeface="Lucida Grande" pitchFamily="2" charset="0"/>
                </a:rPr>
                <a:t>+ Hospital/Queens – </a:t>
              </a:r>
              <a:r>
                <a:rPr lang="en-US" sz="6000" dirty="0" smtClean="0">
                  <a:solidFill>
                    <a:schemeClr val="bg1"/>
                  </a:solidFill>
                  <a:latin typeface="Lucida Grande" pitchFamily="2" charset="0"/>
                </a:rPr>
                <a:t>Icahn School of Medicine at Mount Sinai, New York.</a:t>
              </a:r>
            </a:p>
          </p:txBody>
        </p:sp>
      </p:grpSp>
      <p:sp>
        <p:nvSpPr>
          <p:cNvPr id="38" name="Rectangle 42"/>
          <p:cNvSpPr>
            <a:spLocks noChangeArrowheads="1"/>
          </p:cNvSpPr>
          <p:nvPr/>
        </p:nvSpPr>
        <p:spPr bwMode="auto">
          <a:xfrm>
            <a:off x="2173568" y="457200"/>
            <a:ext cx="457200" cy="5495925"/>
          </a:xfrm>
          <a:prstGeom prst="rect">
            <a:avLst/>
          </a:prstGeom>
          <a:solidFill>
            <a:schemeClr val="accent1">
              <a:lumMod val="75000"/>
            </a:schemeClr>
          </a:solidFill>
          <a:ln>
            <a:noFill/>
          </a:ln>
        </p:spPr>
        <p:txBody>
          <a:bodyPr wrap="none" anchor="ctr"/>
          <a:lstStyle>
            <a:defPPr>
              <a:defRPr kern="1200" smtId="4294967295"/>
            </a:defPPr>
          </a:lstStyle>
          <a:p>
            <a:endParaRPr lang="en-US"/>
          </a:p>
        </p:txBody>
      </p:sp>
      <p:sp>
        <p:nvSpPr>
          <p:cNvPr id="39" name="Rectangle 43"/>
          <p:cNvSpPr>
            <a:spLocks noChangeArrowheads="1"/>
          </p:cNvSpPr>
          <p:nvPr/>
        </p:nvSpPr>
        <p:spPr bwMode="auto">
          <a:xfrm>
            <a:off x="41300400" y="457200"/>
            <a:ext cx="457200" cy="5495925"/>
          </a:xfrm>
          <a:prstGeom prst="rect">
            <a:avLst/>
          </a:prstGeom>
          <a:solidFill>
            <a:schemeClr val="accent1">
              <a:lumMod val="75000"/>
            </a:schemeClr>
          </a:solidFill>
          <a:ln>
            <a:noFill/>
          </a:ln>
        </p:spPr>
        <p:txBody>
          <a:bodyPr wrap="none" anchor="ctr"/>
          <a:lstStyle>
            <a:defPPr>
              <a:defRPr kern="1200" smtId="4294967295"/>
            </a:defPPr>
          </a:lstStyle>
          <a:p>
            <a:endParaRPr lang="en-US"/>
          </a:p>
        </p:txBody>
      </p:sp>
      <p:sp>
        <p:nvSpPr>
          <p:cNvPr id="2051" name="Rectangle 17"/>
          <p:cNvSpPr>
            <a:spLocks noChangeArrowheads="1"/>
          </p:cNvSpPr>
          <p:nvPr/>
        </p:nvSpPr>
        <p:spPr bwMode="auto">
          <a:xfrm>
            <a:off x="457200" y="6477001"/>
            <a:ext cx="13893800" cy="1142999"/>
          </a:xfrm>
          <a:prstGeom prst="rect">
            <a:avLst/>
          </a:prstGeom>
          <a:solidFill>
            <a:schemeClr val="accent2">
              <a:lumMod val="75000"/>
            </a:schemeClr>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000" b="1" dirty="0">
                <a:solidFill>
                  <a:schemeClr val="bg1"/>
                </a:solidFill>
                <a:latin typeface="Lucida Grande" pitchFamily="2" charset="0"/>
              </a:rPr>
              <a:t>Introduction</a:t>
            </a:r>
          </a:p>
        </p:txBody>
      </p:sp>
      <p:sp>
        <p:nvSpPr>
          <p:cNvPr id="2053" name="Rectangle 20"/>
          <p:cNvSpPr>
            <a:spLocks noChangeArrowheads="1"/>
          </p:cNvSpPr>
          <p:nvPr/>
        </p:nvSpPr>
        <p:spPr bwMode="auto">
          <a:xfrm>
            <a:off x="29413200" y="10492432"/>
            <a:ext cx="13893800" cy="1089968"/>
          </a:xfrm>
          <a:prstGeom prst="rect">
            <a:avLst/>
          </a:prstGeom>
          <a:solidFill>
            <a:schemeClr val="accent2">
              <a:lumMod val="75000"/>
            </a:schemeClr>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000" b="1" dirty="0" smtClean="0">
                <a:solidFill>
                  <a:schemeClr val="bg1"/>
                </a:solidFill>
                <a:latin typeface="Lucida Grande" pitchFamily="2" charset="0"/>
              </a:rPr>
              <a:t>Discussion</a:t>
            </a:r>
            <a:endParaRPr lang="en-US" sz="6000" b="1" dirty="0">
              <a:solidFill>
                <a:schemeClr val="bg1"/>
              </a:solidFill>
              <a:latin typeface="Lucida Grande" pitchFamily="2" charset="0"/>
            </a:endParaRPr>
          </a:p>
        </p:txBody>
      </p:sp>
      <p:sp>
        <p:nvSpPr>
          <p:cNvPr id="2054" name="Text Box 21"/>
          <p:cNvSpPr txBox="1">
            <a:spLocks noChangeArrowheads="1"/>
          </p:cNvSpPr>
          <p:nvPr/>
        </p:nvSpPr>
        <p:spPr bwMode="auto">
          <a:xfrm>
            <a:off x="730250" y="16681450"/>
            <a:ext cx="13290550"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endParaRPr lang="en-US" sz="9200"/>
          </a:p>
        </p:txBody>
      </p:sp>
      <p:sp>
        <p:nvSpPr>
          <p:cNvPr id="2055" name="Text Box 22"/>
          <p:cNvSpPr txBox="1">
            <a:spLocks noChangeArrowheads="1"/>
          </p:cNvSpPr>
          <p:nvPr/>
        </p:nvSpPr>
        <p:spPr bwMode="auto">
          <a:xfrm>
            <a:off x="609600" y="16529050"/>
            <a:ext cx="13776325"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endParaRPr lang="en-US" sz="9200"/>
          </a:p>
        </p:txBody>
      </p:sp>
      <p:sp>
        <p:nvSpPr>
          <p:cNvPr id="2056" name="Rectangle 25"/>
          <p:cNvSpPr>
            <a:spLocks noChangeArrowheads="1"/>
          </p:cNvSpPr>
          <p:nvPr/>
        </p:nvSpPr>
        <p:spPr bwMode="auto">
          <a:xfrm>
            <a:off x="488950" y="11963400"/>
            <a:ext cx="13862050" cy="1082040"/>
          </a:xfrm>
          <a:prstGeom prst="rect">
            <a:avLst/>
          </a:prstGeom>
          <a:solidFill>
            <a:schemeClr val="accent2">
              <a:lumMod val="75000"/>
            </a:schemeClr>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000" b="1" dirty="0" smtClean="0">
                <a:solidFill>
                  <a:schemeClr val="bg1"/>
                </a:solidFill>
                <a:latin typeface="Lucida Grande" pitchFamily="2" charset="0"/>
              </a:rPr>
              <a:t>Objectives</a:t>
            </a:r>
            <a:endParaRPr lang="en-US" sz="6000" b="1" dirty="0">
              <a:solidFill>
                <a:schemeClr val="bg1"/>
              </a:solidFill>
              <a:latin typeface="Lucida Grande" pitchFamily="2" charset="0"/>
            </a:endParaRPr>
          </a:p>
        </p:txBody>
      </p:sp>
      <p:sp>
        <p:nvSpPr>
          <p:cNvPr id="2057" name="Rectangle 26"/>
          <p:cNvSpPr>
            <a:spLocks noChangeArrowheads="1"/>
          </p:cNvSpPr>
          <p:nvPr/>
        </p:nvSpPr>
        <p:spPr bwMode="auto">
          <a:xfrm>
            <a:off x="29381450" y="19896426"/>
            <a:ext cx="13893800" cy="1058574"/>
          </a:xfrm>
          <a:prstGeom prst="rect">
            <a:avLst/>
          </a:prstGeom>
          <a:solidFill>
            <a:schemeClr val="accent2">
              <a:lumMod val="75000"/>
            </a:schemeClr>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000" b="1" dirty="0">
                <a:solidFill>
                  <a:schemeClr val="bg1"/>
                </a:solidFill>
                <a:latin typeface="Lucida Grande" pitchFamily="2" charset="0"/>
              </a:rPr>
              <a:t>References</a:t>
            </a:r>
          </a:p>
        </p:txBody>
      </p:sp>
      <p:sp>
        <p:nvSpPr>
          <p:cNvPr id="2058" name="Rectangle 30"/>
          <p:cNvSpPr>
            <a:spLocks noChangeArrowheads="1"/>
          </p:cNvSpPr>
          <p:nvPr/>
        </p:nvSpPr>
        <p:spPr bwMode="auto">
          <a:xfrm>
            <a:off x="609600" y="23545800"/>
            <a:ext cx="13792200" cy="1066800"/>
          </a:xfrm>
          <a:prstGeom prst="rect">
            <a:avLst/>
          </a:prstGeom>
          <a:solidFill>
            <a:schemeClr val="accent2">
              <a:lumMod val="75000"/>
            </a:schemeClr>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000" b="1" dirty="0" smtClean="0">
                <a:solidFill>
                  <a:schemeClr val="bg1"/>
                </a:solidFill>
                <a:latin typeface="Lucida Grande" pitchFamily="2" charset="0"/>
              </a:rPr>
              <a:t>Results</a:t>
            </a:r>
            <a:endParaRPr lang="en-US" sz="6000" b="1" dirty="0">
              <a:solidFill>
                <a:schemeClr val="bg1"/>
              </a:solidFill>
              <a:latin typeface="Lucida Grande" pitchFamily="2" charset="0"/>
            </a:endParaRPr>
          </a:p>
        </p:txBody>
      </p:sp>
      <p:sp>
        <p:nvSpPr>
          <p:cNvPr id="2059" name="Text Box 32"/>
          <p:cNvSpPr txBox="1">
            <a:spLocks noChangeArrowheads="1"/>
          </p:cNvSpPr>
          <p:nvPr/>
        </p:nvSpPr>
        <p:spPr bwMode="auto">
          <a:xfrm>
            <a:off x="660400" y="13206096"/>
            <a:ext cx="13690600" cy="2819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1433" tIns="85716" rIns="171433" bIns="85716">
            <a:spAutoFit/>
          </a:bodyPr>
          <a:lstStyle>
            <a:defPPr>
              <a:defRPr kern="1200" smtId="4294967295"/>
            </a:defPPr>
            <a:lvl1pPr defTabSz="4703763" eaLnBrk="0" hangingPunct="0">
              <a:defRPr sz="3800">
                <a:solidFill>
                  <a:schemeClr val="tx1"/>
                </a:solidFill>
                <a:latin typeface="Arial"/>
              </a:defRPr>
            </a:lvl1pPr>
            <a:lvl2pPr marL="8572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algn="just" eaLnBrk="1" hangingPunct="1">
              <a:spcBef>
                <a:spcPct val="50000"/>
              </a:spcBef>
            </a:pPr>
            <a:r>
              <a:rPr lang="en-US" sz="4300" dirty="0"/>
              <a:t>We performed a retrospective study investigating the benefits of cohort-based </a:t>
            </a:r>
            <a:r>
              <a:rPr lang="en-US" sz="4300" dirty="0" smtClean="0"/>
              <a:t>HCV </a:t>
            </a:r>
            <a:r>
              <a:rPr lang="en-US" sz="4300" dirty="0"/>
              <a:t>screening in terms of identification of asymptomatic </a:t>
            </a:r>
            <a:r>
              <a:rPr lang="en-US" sz="4300" dirty="0" smtClean="0"/>
              <a:t>HCV </a:t>
            </a:r>
            <a:r>
              <a:rPr lang="en-US" sz="4300" dirty="0"/>
              <a:t>infection and its treatment in a city hospital setting.</a:t>
            </a:r>
          </a:p>
        </p:txBody>
      </p:sp>
      <p:sp>
        <p:nvSpPr>
          <p:cNvPr id="2060" name="Text Box 33"/>
          <p:cNvSpPr txBox="1">
            <a:spLocks noChangeArrowheads="1"/>
          </p:cNvSpPr>
          <p:nvPr/>
        </p:nvSpPr>
        <p:spPr bwMode="auto">
          <a:xfrm>
            <a:off x="29505275" y="21234450"/>
            <a:ext cx="13655675" cy="1168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3000" dirty="0"/>
              <a:t>(</a:t>
            </a:r>
            <a:r>
              <a:rPr lang="en-US" sz="2800" dirty="0"/>
              <a:t>1) Smith et al. Hepatitis C Virus Testing of Persons Born During 1945–1965: Recommendations from the Centers for Disease Control and Prevention. Ann Intern Med. 2012; 157(11):817-822.</a:t>
            </a:r>
          </a:p>
          <a:p>
            <a:pPr eaLnBrk="1" hangingPunct="1">
              <a:spcBef>
                <a:spcPct val="50000"/>
              </a:spcBef>
            </a:pPr>
            <a:r>
              <a:rPr lang="en-US" sz="2800" dirty="0"/>
              <a:t>(2) Moyer VA. U.S. Preventive Services Task Force. Screening for hepatitis C virus infection in adults: U.S. Preventive Services Task Force recommendation statement. Ann Intern Med. 2013; 159(5):349-357. </a:t>
            </a:r>
          </a:p>
          <a:p>
            <a:pPr eaLnBrk="1" hangingPunct="1">
              <a:spcBef>
                <a:spcPct val="50000"/>
              </a:spcBef>
            </a:pPr>
            <a:r>
              <a:rPr lang="en-US" sz="2800" dirty="0"/>
              <a:t>(3) New York State Department of Health. Available at ‘http: //www.op.nysed.gov/news/DearColleagueHCVTest_SignedLetter.pdf’. Accessed on March 1, 2016.</a:t>
            </a:r>
          </a:p>
          <a:p>
            <a:pPr eaLnBrk="1" hangingPunct="1">
              <a:spcBef>
                <a:spcPct val="50000"/>
              </a:spcBef>
            </a:pPr>
            <a:r>
              <a:rPr lang="en-US" sz="2800" dirty="0"/>
              <a:t>(4) El-</a:t>
            </a:r>
            <a:r>
              <a:rPr lang="en-US" sz="2800" dirty="0" err="1"/>
              <a:t>Khoury</a:t>
            </a:r>
            <a:r>
              <a:rPr lang="en-US" sz="2800" dirty="0"/>
              <a:t> A., </a:t>
            </a:r>
            <a:r>
              <a:rPr lang="en-US" sz="2800" dirty="0" err="1"/>
              <a:t>Vietri</a:t>
            </a:r>
            <a:r>
              <a:rPr lang="en-US" sz="2800" dirty="0"/>
              <a:t> J., </a:t>
            </a:r>
            <a:r>
              <a:rPr lang="en-US" sz="2800" dirty="0" err="1"/>
              <a:t>Prajapati</a:t>
            </a:r>
            <a:r>
              <a:rPr lang="en-US" sz="2800" dirty="0"/>
              <a:t> G. The Burden of Untreated Hepatitis C virus infection: A US Patients’ Perspective. Dig Dis </a:t>
            </a:r>
            <a:r>
              <a:rPr lang="en-US" sz="2800" dirty="0" err="1"/>
              <a:t>Sci</a:t>
            </a:r>
            <a:r>
              <a:rPr lang="en-US" sz="2800" dirty="0"/>
              <a:t> 2012; 57:2995-3003. </a:t>
            </a:r>
          </a:p>
          <a:p>
            <a:pPr eaLnBrk="1" hangingPunct="1">
              <a:spcBef>
                <a:spcPct val="50000"/>
              </a:spcBef>
            </a:pPr>
            <a:r>
              <a:rPr lang="en-US" sz="2800" dirty="0"/>
              <a:t>(5) Centers for Disease Control and Prevention. Recommendations for the identification of chronic hepatitis C virus infection among persons born during 1945–1965. MMWR. 2012; 61(RR-04):1-18.</a:t>
            </a:r>
          </a:p>
          <a:p>
            <a:pPr eaLnBrk="1" hangingPunct="1">
              <a:spcBef>
                <a:spcPct val="50000"/>
              </a:spcBef>
            </a:pPr>
            <a:r>
              <a:rPr lang="en-US" sz="2800" dirty="0"/>
              <a:t>(6) Centers for Disease Control and Prevention. “Viral Hepatitis Statistics and Surveillance.” http://www.cdc.gov/hepatitis/Statistics/ Accessed on March 1, 2016.</a:t>
            </a:r>
          </a:p>
          <a:p>
            <a:pPr eaLnBrk="1" hangingPunct="1">
              <a:spcBef>
                <a:spcPct val="50000"/>
              </a:spcBef>
            </a:pPr>
            <a:r>
              <a:rPr lang="en-US" sz="2800" dirty="0"/>
              <a:t>(7) Rein et al. The cost-effectiveness of birth-cohort screening for hepatitis C antibody in U.S. primary care settings. Ann Intern Med. 2012; 156(4):263-70. </a:t>
            </a:r>
            <a:endParaRPr lang="en-US" sz="2800" dirty="0" smtClean="0"/>
          </a:p>
          <a:p>
            <a:pPr eaLnBrk="1" hangingPunct="1">
              <a:spcBef>
                <a:spcPct val="50000"/>
              </a:spcBef>
            </a:pPr>
            <a:r>
              <a:rPr lang="en-US" sz="2800" dirty="0"/>
              <a:t>(8) </a:t>
            </a:r>
            <a:r>
              <a:rPr lang="en-US" sz="2800" dirty="0" err="1"/>
              <a:t>Razavi</a:t>
            </a:r>
            <a:r>
              <a:rPr lang="en-US" sz="2800" dirty="0"/>
              <a:t> et al. Chronic Hepatitis C Virus (HCV) Disease Burden and Cost in the United </a:t>
            </a:r>
            <a:r>
              <a:rPr lang="en-US" sz="2800" dirty="0" smtClean="0"/>
              <a:t>States</a:t>
            </a:r>
            <a:r>
              <a:rPr lang="en-US" sz="2800" dirty="0"/>
              <a:t>. </a:t>
            </a:r>
            <a:r>
              <a:rPr lang="en-US" sz="2800" i="1" dirty="0"/>
              <a:t>Hepatology</a:t>
            </a:r>
            <a:r>
              <a:rPr lang="en-US" sz="2800" dirty="0"/>
              <a:t>. 2013 Jun; 57(6): 2164–2170.</a:t>
            </a:r>
          </a:p>
          <a:p>
            <a:pPr eaLnBrk="1" hangingPunct="1">
              <a:spcBef>
                <a:spcPct val="50000"/>
              </a:spcBef>
            </a:pPr>
            <a:endParaRPr lang="en-US" sz="4000" b="1" dirty="0"/>
          </a:p>
        </p:txBody>
      </p:sp>
      <p:sp>
        <p:nvSpPr>
          <p:cNvPr id="2063" name="Text Box 40"/>
          <p:cNvSpPr txBox="1">
            <a:spLocks noChangeArrowheads="1"/>
          </p:cNvSpPr>
          <p:nvPr/>
        </p:nvSpPr>
        <p:spPr bwMode="auto">
          <a:xfrm>
            <a:off x="488950" y="7620000"/>
            <a:ext cx="1386205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algn="just" eaLnBrk="1" hangingPunct="1">
              <a:spcBef>
                <a:spcPct val="50000"/>
              </a:spcBef>
            </a:pPr>
            <a:r>
              <a:rPr lang="en-US" sz="4300" dirty="0"/>
              <a:t>For patients born between 1945 and 1965 with no identifiable risk factors, one-time Hepatitis C </a:t>
            </a:r>
            <a:r>
              <a:rPr lang="en-US" sz="4300" dirty="0" smtClean="0"/>
              <a:t>(HCV) </a:t>
            </a:r>
            <a:r>
              <a:rPr lang="en-US" sz="4300" dirty="0"/>
              <a:t>screening test was recommended by CDC and USPSTF in 2012 and 2013 respectively </a:t>
            </a:r>
            <a:r>
              <a:rPr lang="en-US" sz="4300" baseline="30000" dirty="0"/>
              <a:t>[1,2]</a:t>
            </a:r>
            <a:r>
              <a:rPr lang="en-US" sz="4300" dirty="0"/>
              <a:t>.  In January 2014, the state of New York mandated the offer of </a:t>
            </a:r>
            <a:r>
              <a:rPr lang="en-US" sz="4300" dirty="0" smtClean="0"/>
              <a:t>HCV </a:t>
            </a:r>
            <a:r>
              <a:rPr lang="en-US" sz="4300" dirty="0"/>
              <a:t>screening for this cohort. </a:t>
            </a:r>
            <a:r>
              <a:rPr lang="en-US" sz="4300" baseline="30000" dirty="0"/>
              <a:t>[3</a:t>
            </a:r>
            <a:r>
              <a:rPr lang="en-US" sz="4300" baseline="30000" dirty="0" smtClean="0"/>
              <a:t>]</a:t>
            </a:r>
            <a:endParaRPr lang="en-US" sz="10300" baseline="30000" dirty="0"/>
          </a:p>
        </p:txBody>
      </p:sp>
      <p:sp>
        <p:nvSpPr>
          <p:cNvPr id="2066" name="Text Box 44"/>
          <p:cNvSpPr txBox="1">
            <a:spLocks noChangeArrowheads="1"/>
          </p:cNvSpPr>
          <p:nvPr/>
        </p:nvSpPr>
        <p:spPr bwMode="auto">
          <a:xfrm>
            <a:off x="24536400" y="31961870"/>
            <a:ext cx="19354800" cy="834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dirty="0" smtClean="0">
                <a:solidFill>
                  <a:srgbClr val="008080"/>
                </a:solidFill>
              </a:rPr>
              <a:t>Seventh </a:t>
            </a:r>
            <a:r>
              <a:rPr lang="en-US" sz="4300" b="1" dirty="0">
                <a:solidFill>
                  <a:srgbClr val="008080"/>
                </a:solidFill>
              </a:rPr>
              <a:t>Annual Research Day – Icahn School of Medicine at Mount Sinai</a:t>
            </a:r>
          </a:p>
        </p:txBody>
      </p:sp>
      <p:sp>
        <p:nvSpPr>
          <p:cNvPr id="40" name="Rectangle 19"/>
          <p:cNvSpPr>
            <a:spLocks noChangeArrowheads="1"/>
          </p:cNvSpPr>
          <p:nvPr/>
        </p:nvSpPr>
        <p:spPr bwMode="auto">
          <a:xfrm>
            <a:off x="457200" y="16704946"/>
            <a:ext cx="13862050" cy="1049654"/>
          </a:xfrm>
          <a:prstGeom prst="rect">
            <a:avLst/>
          </a:prstGeom>
          <a:solidFill>
            <a:schemeClr val="accent2">
              <a:lumMod val="75000"/>
            </a:schemeClr>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000" b="1" dirty="0">
                <a:solidFill>
                  <a:schemeClr val="bg1"/>
                </a:solidFill>
                <a:latin typeface="Lucida Grande" pitchFamily="2" charset="0"/>
              </a:rPr>
              <a:t>Methods</a:t>
            </a:r>
          </a:p>
        </p:txBody>
      </p:sp>
      <p:sp>
        <p:nvSpPr>
          <p:cNvPr id="41" name="Text Box 35"/>
          <p:cNvSpPr txBox="1">
            <a:spLocks noChangeArrowheads="1"/>
          </p:cNvSpPr>
          <p:nvPr/>
        </p:nvSpPr>
        <p:spPr bwMode="auto">
          <a:xfrm>
            <a:off x="609600" y="17907000"/>
            <a:ext cx="13792199"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algn="just"/>
            <a:r>
              <a:rPr lang="en-US" sz="4300" dirty="0" smtClean="0"/>
              <a:t>Patients </a:t>
            </a:r>
            <a:r>
              <a:rPr lang="en-US" sz="4300" dirty="0"/>
              <a:t>born between 1945 and 1965 and screened for </a:t>
            </a:r>
            <a:r>
              <a:rPr lang="en-US" sz="4300" dirty="0" smtClean="0"/>
              <a:t>HCV </a:t>
            </a:r>
            <a:r>
              <a:rPr lang="en-US" sz="4300" dirty="0"/>
              <a:t>in the ambulatory care setting at Queens Hospital Center (QHC) were divided into 2 groups. The first group consisted of patients screened between 7/2012 - 12/2013 and the second between </a:t>
            </a:r>
            <a:r>
              <a:rPr lang="en-US" sz="4300" dirty="0" smtClean="0"/>
              <a:t>1/2014 - 7/2015 </a:t>
            </a:r>
            <a:r>
              <a:rPr lang="en-US" sz="4300" dirty="0"/>
              <a:t>after the NY law was passed. Patients with high risk factors including deranged liver function test were excluded from the study. </a:t>
            </a:r>
          </a:p>
          <a:p>
            <a:pPr eaLnBrk="1" hangingPunct="1">
              <a:spcBef>
                <a:spcPct val="50000"/>
              </a:spcBef>
            </a:pPr>
            <a:endParaRPr lang="en-US" sz="4300" b="1" dirty="0"/>
          </a:p>
          <a:p>
            <a:pPr eaLnBrk="1" hangingPunct="1">
              <a:spcBef>
                <a:spcPct val="50000"/>
              </a:spcBef>
            </a:pPr>
            <a:endParaRPr lang="en-US" sz="6000" b="1" dirty="0">
              <a:solidFill>
                <a:schemeClr val="accent6">
                  <a:lumMod val="75000"/>
                </a:schemeClr>
              </a:solidFill>
              <a:latin typeface="Lucida Grande" pitchFamily="2" charset="0"/>
            </a:endParaRPr>
          </a:p>
        </p:txBody>
      </p:sp>
      <p:sp>
        <p:nvSpPr>
          <p:cNvPr id="5" name="TextBox 4"/>
          <p:cNvSpPr txBox="1"/>
          <p:nvPr/>
        </p:nvSpPr>
        <p:spPr>
          <a:xfrm>
            <a:off x="29489400" y="11702832"/>
            <a:ext cx="13893800" cy="7371249"/>
          </a:xfrm>
          <a:prstGeom prst="rect">
            <a:avLst/>
          </a:prstGeom>
          <a:noFill/>
        </p:spPr>
        <p:txBody>
          <a:bodyPr wrap="square" rtlCol="0">
            <a:spAutoFit/>
          </a:bodyPr>
          <a:lstStyle/>
          <a:p>
            <a:pPr algn="just"/>
            <a:r>
              <a:rPr lang="en-US" sz="4300" dirty="0"/>
              <a:t>According to the Center for Disease Control and Prevention (CDC), approximately 2.7 – 3.5 million people in the United States have chronic HCV infection and approximately three fourths of this population is accounted by baby boomers born between 1945 and 1965 </a:t>
            </a:r>
            <a:r>
              <a:rPr lang="en-US" sz="4300" baseline="30000" dirty="0"/>
              <a:t>[5]</a:t>
            </a:r>
            <a:r>
              <a:rPr lang="en-US" sz="4300" dirty="0"/>
              <a:t>. Many of these people are unaware about being infected with HCV. HCV infection contributed to the deaths of nearly 20,000 Americans in 2013. </a:t>
            </a:r>
            <a:r>
              <a:rPr lang="en-US" sz="4300" baseline="30000" dirty="0"/>
              <a:t>[6]</a:t>
            </a:r>
            <a:r>
              <a:rPr lang="en-US" sz="4300" dirty="0"/>
              <a:t> Our study demonstrates the cost effectiveness of the NYS law of mandatory HCV testing in a city hospital setting, in accordance to the US national data </a:t>
            </a:r>
            <a:r>
              <a:rPr lang="en-US" sz="4300" baseline="30000" dirty="0"/>
              <a:t>[7</a:t>
            </a:r>
            <a:r>
              <a:rPr lang="en-US" sz="4300" baseline="30000" dirty="0" smtClean="0"/>
              <a:t>]</a:t>
            </a:r>
            <a:r>
              <a:rPr lang="en-US" sz="4300" dirty="0" smtClean="0"/>
              <a:t>.</a:t>
            </a:r>
            <a:r>
              <a:rPr lang="en-US" sz="4300" dirty="0"/>
              <a:t> </a:t>
            </a:r>
          </a:p>
        </p:txBody>
      </p:sp>
      <p:sp>
        <p:nvSpPr>
          <p:cNvPr id="2" name="TextBox 1"/>
          <p:cNvSpPr txBox="1"/>
          <p:nvPr/>
        </p:nvSpPr>
        <p:spPr>
          <a:xfrm>
            <a:off x="730250" y="24841200"/>
            <a:ext cx="13655675" cy="7371249"/>
          </a:xfrm>
          <a:prstGeom prst="rect">
            <a:avLst/>
          </a:prstGeom>
          <a:noFill/>
        </p:spPr>
        <p:txBody>
          <a:bodyPr wrap="square" rtlCol="0">
            <a:spAutoFit/>
          </a:bodyPr>
          <a:lstStyle/>
          <a:p>
            <a:pPr algn="just"/>
            <a:r>
              <a:rPr lang="en-US" sz="4300" dirty="0"/>
              <a:t>After January 2014, a total of 3206 patients were screened and approximately 1% (n=34) of patients had reactive HCV antibody test. Six patients were successfully treated and cured of HCV, resulted </a:t>
            </a:r>
            <a:r>
              <a:rPr lang="en-US" sz="4300" dirty="0" smtClean="0"/>
              <a:t>as </a:t>
            </a:r>
            <a:r>
              <a:rPr lang="en-US" sz="4300" dirty="0"/>
              <a:t>non-detectable HCV load after </a:t>
            </a:r>
            <a:r>
              <a:rPr lang="en-US" sz="4300" dirty="0" smtClean="0"/>
              <a:t>treatment. At </a:t>
            </a:r>
            <a:r>
              <a:rPr lang="en-US" sz="4300" dirty="0"/>
              <a:t>least $39,541 was spent per diagnosis, which along with the average treatment cost, is </a:t>
            </a:r>
            <a:r>
              <a:rPr lang="en-US" sz="4300" dirty="0" smtClean="0"/>
              <a:t>much </a:t>
            </a:r>
            <a:r>
              <a:rPr lang="en-US" sz="4300" dirty="0"/>
              <a:t>lower than the average cost of an untreated </a:t>
            </a:r>
            <a:r>
              <a:rPr lang="en-US" sz="4300" dirty="0" smtClean="0"/>
              <a:t>HCV </a:t>
            </a:r>
            <a:r>
              <a:rPr lang="en-US" sz="4300" dirty="0"/>
              <a:t>infection with chronic liver disease and related complications </a:t>
            </a:r>
            <a:r>
              <a:rPr lang="en-US" sz="4300" baseline="30000" dirty="0"/>
              <a:t>[4]</a:t>
            </a:r>
            <a:r>
              <a:rPr lang="en-US" sz="4300" dirty="0"/>
              <a:t>. Among the 34 patients found </a:t>
            </a:r>
            <a:r>
              <a:rPr lang="en-US" sz="4300" dirty="0" smtClean="0"/>
              <a:t>to </a:t>
            </a:r>
            <a:r>
              <a:rPr lang="en-US" sz="4300" dirty="0"/>
              <a:t>have positive HCV antibody, approximately 62</a:t>
            </a:r>
            <a:r>
              <a:rPr lang="en-US" sz="4300" dirty="0" smtClean="0"/>
              <a:t>% were women. </a:t>
            </a:r>
            <a:endParaRPr lang="en-US" sz="4300" dirty="0"/>
          </a:p>
        </p:txBody>
      </p:sp>
      <p:graphicFrame>
        <p:nvGraphicFramePr>
          <p:cNvPr id="4" name="Table 3"/>
          <p:cNvGraphicFramePr>
            <a:graphicFrameLocks noGrp="1"/>
          </p:cNvGraphicFramePr>
          <p:nvPr>
            <p:extLst>
              <p:ext uri="{D42A27DB-BD31-4B8C-83A1-F6EECF244321}">
                <p14:modId xmlns:p14="http://schemas.microsoft.com/office/powerpoint/2010/main" val="720656799"/>
              </p:ext>
            </p:extLst>
          </p:nvPr>
        </p:nvGraphicFramePr>
        <p:xfrm>
          <a:off x="15011400" y="16349784"/>
          <a:ext cx="13716000" cy="5595816"/>
        </p:xfrm>
        <a:graphic>
          <a:graphicData uri="http://schemas.openxmlformats.org/drawingml/2006/table">
            <a:tbl>
              <a:tblPr firstRow="1" bandRow="1">
                <a:tableStyleId>{10A1B5D5-9B99-4C35-A422-299274C87663}</a:tableStyleId>
              </a:tblPr>
              <a:tblGrid>
                <a:gridCol w="6858000"/>
                <a:gridCol w="6858000"/>
              </a:tblGrid>
              <a:tr h="11430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8080"/>
                    </a:solidFill>
                  </a:tcPr>
                </a:tc>
                <a:tc>
                  <a:txBody>
                    <a:bodyPr/>
                    <a:lstStyle/>
                    <a:p>
                      <a:pPr algn="ctr"/>
                      <a:r>
                        <a:rPr lang="en-US" sz="4300" baseline="0" dirty="0" smtClean="0"/>
                        <a:t>QHC </a:t>
                      </a:r>
                      <a:r>
                        <a:rPr lang="en-US" sz="4300" dirty="0" smtClean="0"/>
                        <a:t>Cost</a:t>
                      </a:r>
                      <a:endParaRPr lang="en-US" sz="4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8080"/>
                    </a:solidFill>
                  </a:tcPr>
                </a:tc>
              </a:tr>
              <a:tr h="1371600">
                <a:tc>
                  <a:txBody>
                    <a:bodyPr/>
                    <a:lstStyle/>
                    <a:p>
                      <a:pPr algn="ctr"/>
                      <a:r>
                        <a:rPr lang="en-US" sz="4300" dirty="0" smtClean="0"/>
                        <a:t>Single</a:t>
                      </a:r>
                      <a:r>
                        <a:rPr lang="en-US" sz="4300" baseline="0" dirty="0" smtClean="0"/>
                        <a:t> HCV antibody test</a:t>
                      </a:r>
                      <a:endParaRPr lang="en-US" sz="4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4300" dirty="0" smtClean="0"/>
                        <a:t>$ 74</a:t>
                      </a:r>
                      <a:endParaRPr lang="en-US" sz="4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40608">
                <a:tc>
                  <a:txBody>
                    <a:bodyPr/>
                    <a:lstStyle/>
                    <a:p>
                      <a:pPr algn="ctr"/>
                      <a:r>
                        <a:rPr lang="en-US" sz="4300" dirty="0" smtClean="0"/>
                        <a:t>Total spent on screening 3206 patients</a:t>
                      </a:r>
                      <a:endParaRPr lang="en-US" sz="4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4300" dirty="0" smtClean="0"/>
                        <a:t>$237,244</a:t>
                      </a:r>
                      <a:endParaRPr lang="en-US" sz="4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40608">
                <a:tc>
                  <a:txBody>
                    <a:bodyPr/>
                    <a:lstStyle/>
                    <a:p>
                      <a:pPr algn="ctr"/>
                      <a:r>
                        <a:rPr lang="en-US" sz="4300" dirty="0" smtClean="0"/>
                        <a:t>Cost per diagnosis (excluding treatment)</a:t>
                      </a:r>
                      <a:endParaRPr lang="en-US" sz="4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4300" dirty="0" smtClean="0"/>
                        <a:t>$39,541</a:t>
                      </a:r>
                      <a:endParaRPr lang="en-US" sz="4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87600" y="6553200"/>
            <a:ext cx="13639800" cy="9161399"/>
          </a:xfrm>
          <a:prstGeom prst="rect">
            <a:avLst/>
          </a:prstGeom>
          <a:ln w="12700">
            <a:solidFill>
              <a:schemeClr val="tx1"/>
            </a:solidFill>
          </a:ln>
        </p:spPr>
      </p:pic>
      <p:sp>
        <p:nvSpPr>
          <p:cNvPr id="6" name="TextBox 5"/>
          <p:cNvSpPr txBox="1"/>
          <p:nvPr/>
        </p:nvSpPr>
        <p:spPr>
          <a:xfrm>
            <a:off x="29483050" y="6300549"/>
            <a:ext cx="13823950" cy="3400931"/>
          </a:xfrm>
          <a:prstGeom prst="rect">
            <a:avLst/>
          </a:prstGeom>
          <a:noFill/>
        </p:spPr>
        <p:txBody>
          <a:bodyPr wrap="square" rtlCol="0">
            <a:spAutoFit/>
          </a:bodyPr>
          <a:lstStyle/>
          <a:p>
            <a:pPr algn="just"/>
            <a:r>
              <a:rPr lang="en-US" sz="4300" dirty="0" smtClean="0"/>
              <a:t>47% were </a:t>
            </a:r>
            <a:r>
              <a:rPr lang="en-US" sz="4300" dirty="0"/>
              <a:t>Asians, with Black (41%) as the next majority. Approximately 26% patients were from United States of America and Guyana each. Only 244 patients were screened during the eighteen months prior to the law, resulting in one false positive HCV antibody test. </a:t>
            </a:r>
          </a:p>
        </p:txBody>
      </p:sp>
      <p:pic>
        <p:nvPicPr>
          <p:cNvPr id="1028" name="Picture 4" descr="An external file that holds a picture, illustration, etc.&#10;Object name is hep0057-2164-f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30450" y="22612349"/>
            <a:ext cx="13771912" cy="7791451"/>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5011399" y="30556200"/>
            <a:ext cx="13763626" cy="677108"/>
          </a:xfrm>
          <a:prstGeom prst="rect">
            <a:avLst/>
          </a:prstGeom>
          <a:noFill/>
        </p:spPr>
        <p:txBody>
          <a:bodyPr wrap="square" rtlCol="0">
            <a:spAutoFit/>
          </a:bodyPr>
          <a:lstStyle/>
          <a:p>
            <a:pPr algn="ctr"/>
            <a:r>
              <a:rPr lang="en-US" dirty="0" smtClean="0"/>
              <a:t>Projected </a:t>
            </a:r>
            <a:r>
              <a:rPr lang="en-US" dirty="0"/>
              <a:t>HCV sequelae cost: US </a:t>
            </a:r>
            <a:r>
              <a:rPr lang="en-US" dirty="0" smtClean="0"/>
              <a:t>1950-2030 </a:t>
            </a:r>
            <a:r>
              <a:rPr lang="en-US" sz="4000" baseline="30000" dirty="0" smtClean="0"/>
              <a:t>[8]</a:t>
            </a:r>
            <a:endParaRPr lang="en-US" baseline="30000" dirty="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2831</TotalTime>
  <Words>737</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Lucida Grande</vt:lpstr>
      <vt:lpstr>Default Design</vt:lpstr>
      <vt:lpstr>PowerPoint Presentation</vt:lpstr>
    </vt:vector>
  </TitlesOfParts>
  <Manager/>
  <Company>Graphicsland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Template For Scientific Poster Presentation</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Helen Chan</cp:lastModifiedBy>
  <cp:revision>73</cp:revision>
  <dcterms:modified xsi:type="dcterms:W3CDTF">2016-04-26T20:03:53Z</dcterms:modified>
  <cp:category>science research poster</cp:category>
</cp:coreProperties>
</file>