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06699"/>
    <a:srgbClr val="3366CC"/>
    <a:srgbClr val="FFFF99"/>
    <a:srgbClr val="FFFF66"/>
    <a:srgbClr val="00CC66"/>
    <a:srgbClr val="66FF99"/>
    <a:srgbClr val="0033CC"/>
    <a:srgbClr val="FF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42"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0.22466793813033153"/>
          <c:y val="0.20566088368593921"/>
          <c:w val="0.74920340641163363"/>
          <c:h val="0.44820714365070524"/>
        </c:manualLayout>
      </c:layout>
      <c:lineChart>
        <c:grouping val="standard"/>
        <c:varyColors val="0"/>
        <c:ser>
          <c:idx val="0"/>
          <c:order val="0"/>
          <c:tx>
            <c:strRef>
              <c:f>Sheet1!$B$1</c:f>
              <c:strCache>
                <c:ptCount val="1"/>
                <c:pt idx="0">
                  <c:v>Temp</c:v>
                </c:pt>
              </c:strCache>
            </c:strRef>
          </c:tx>
          <c:spPr>
            <a:ln w="38100"/>
          </c:spPr>
          <c:marker>
            <c:symbol val="none"/>
          </c:marker>
          <c:cat>
            <c:numRef>
              <c:f>Sheet1!$A$2:$A$16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Sheet1!$B$2:$B$16</c:f>
              <c:numCache>
                <c:formatCode>General</c:formatCode>
                <c:ptCount val="15"/>
                <c:pt idx="0">
                  <c:v>36.700000000000003</c:v>
                </c:pt>
                <c:pt idx="1">
                  <c:v>38.9</c:v>
                </c:pt>
                <c:pt idx="2">
                  <c:v>39.4</c:v>
                </c:pt>
                <c:pt idx="3">
                  <c:v>40.6</c:v>
                </c:pt>
                <c:pt idx="4">
                  <c:v>40</c:v>
                </c:pt>
                <c:pt idx="5">
                  <c:v>40</c:v>
                </c:pt>
                <c:pt idx="6">
                  <c:v>39.4</c:v>
                </c:pt>
                <c:pt idx="7">
                  <c:v>38.9</c:v>
                </c:pt>
                <c:pt idx="8">
                  <c:v>38.9</c:v>
                </c:pt>
                <c:pt idx="9">
                  <c:v>38.9</c:v>
                </c:pt>
                <c:pt idx="10">
                  <c:v>38.300000000000004</c:v>
                </c:pt>
                <c:pt idx="11">
                  <c:v>37.200000000000003</c:v>
                </c:pt>
                <c:pt idx="12">
                  <c:v>37</c:v>
                </c:pt>
                <c:pt idx="13">
                  <c:v>37</c:v>
                </c:pt>
                <c:pt idx="14">
                  <c:v>37.1</c:v>
                </c:pt>
              </c:numCache>
            </c:numRef>
          </c:val>
          <c:smooth val="0"/>
        </c:ser>
        <c:dLbls>
          <c:showLegendKey val="0"/>
          <c:showVal val="0"/>
          <c:showCatName val="0"/>
          <c:showSerName val="0"/>
          <c:showPercent val="0"/>
          <c:showBubbleSize val="0"/>
        </c:dLbls>
        <c:marker val="1"/>
        <c:smooth val="0"/>
        <c:axId val="56791808"/>
        <c:axId val="56794112"/>
      </c:lineChart>
      <c:catAx>
        <c:axId val="56791808"/>
        <c:scaling>
          <c:orientation val="minMax"/>
        </c:scaling>
        <c:delete val="0"/>
        <c:axPos val="b"/>
        <c:numFmt formatCode="General" sourceLinked="1"/>
        <c:majorTickMark val="out"/>
        <c:minorTickMark val="none"/>
        <c:tickLblPos val="nextTo"/>
        <c:txPr>
          <a:bodyPr/>
          <a:lstStyle/>
          <a:p>
            <a:pPr>
              <a:defRPr sz="600"/>
            </a:pPr>
            <a:endParaRPr lang="en-US"/>
          </a:p>
        </c:txPr>
        <c:crossAx val="56794112"/>
        <c:crosses val="autoZero"/>
        <c:auto val="1"/>
        <c:lblAlgn val="ctr"/>
        <c:lblOffset val="100"/>
        <c:noMultiLvlLbl val="0"/>
      </c:catAx>
      <c:valAx>
        <c:axId val="56794112"/>
        <c:scaling>
          <c:orientation val="minMax"/>
        </c:scaling>
        <c:delete val="0"/>
        <c:axPos val="l"/>
        <c:majorGridlines/>
        <c:numFmt formatCode="General" sourceLinked="1"/>
        <c:majorTickMark val="out"/>
        <c:minorTickMark val="none"/>
        <c:tickLblPos val="nextTo"/>
        <c:txPr>
          <a:bodyPr/>
          <a:lstStyle/>
          <a:p>
            <a:pPr>
              <a:defRPr sz="600"/>
            </a:pPr>
            <a:endParaRPr lang="en-US"/>
          </a:p>
        </c:txPr>
        <c:crossAx val="56791808"/>
        <c:crosses val="autoZero"/>
        <c:crossBetween val="between"/>
      </c:valAx>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0.16643212482563671"/>
          <c:y val="9.6368260669449507E-2"/>
          <c:w val="0.75825324963892904"/>
          <c:h val="0.42757616878547977"/>
        </c:manualLayout>
      </c:layout>
      <c:lineChart>
        <c:grouping val="standard"/>
        <c:varyColors val="0"/>
        <c:ser>
          <c:idx val="0"/>
          <c:order val="0"/>
          <c:tx>
            <c:strRef>
              <c:f>Sheet1!$B$1</c:f>
              <c:strCache>
                <c:ptCount val="1"/>
                <c:pt idx="0">
                  <c:v>CK level</c:v>
                </c:pt>
              </c:strCache>
            </c:strRef>
          </c:tx>
          <c:spPr>
            <a:ln w="38100"/>
          </c:spPr>
          <c:marker>
            <c:symbol val="none"/>
          </c:marker>
          <c:cat>
            <c:numRef>
              <c:f>Sheet1!$A$2:$A$16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Sheet1!$B$2:$B$16</c:f>
              <c:numCache>
                <c:formatCode>General</c:formatCode>
                <c:ptCount val="15"/>
                <c:pt idx="0">
                  <c:v>100</c:v>
                </c:pt>
                <c:pt idx="1">
                  <c:v>200</c:v>
                </c:pt>
                <c:pt idx="2">
                  <c:v>700</c:v>
                </c:pt>
                <c:pt idx="3">
                  <c:v>8000</c:v>
                </c:pt>
                <c:pt idx="4">
                  <c:v>5700</c:v>
                </c:pt>
                <c:pt idx="5">
                  <c:v>2800</c:v>
                </c:pt>
                <c:pt idx="6">
                  <c:v>1700</c:v>
                </c:pt>
                <c:pt idx="7">
                  <c:v>1300</c:v>
                </c:pt>
                <c:pt idx="8">
                  <c:v>800</c:v>
                </c:pt>
                <c:pt idx="9">
                  <c:v>500</c:v>
                </c:pt>
                <c:pt idx="10">
                  <c:v>370</c:v>
                </c:pt>
                <c:pt idx="11">
                  <c:v>420</c:v>
                </c:pt>
                <c:pt idx="12">
                  <c:v>430</c:v>
                </c:pt>
                <c:pt idx="13">
                  <c:v>190</c:v>
                </c:pt>
                <c:pt idx="14">
                  <c:v>81</c:v>
                </c:pt>
              </c:numCache>
            </c:numRef>
          </c:val>
          <c:smooth val="0"/>
        </c:ser>
        <c:dLbls>
          <c:showLegendKey val="0"/>
          <c:showVal val="0"/>
          <c:showCatName val="0"/>
          <c:showSerName val="0"/>
          <c:showPercent val="0"/>
          <c:showBubbleSize val="0"/>
        </c:dLbls>
        <c:marker val="1"/>
        <c:smooth val="0"/>
        <c:axId val="22261760"/>
        <c:axId val="22263296"/>
      </c:lineChart>
      <c:catAx>
        <c:axId val="22261760"/>
        <c:scaling>
          <c:orientation val="minMax"/>
        </c:scaling>
        <c:delete val="0"/>
        <c:axPos val="b"/>
        <c:numFmt formatCode="General" sourceLinked="1"/>
        <c:majorTickMark val="out"/>
        <c:minorTickMark val="none"/>
        <c:tickLblPos val="nextTo"/>
        <c:txPr>
          <a:bodyPr/>
          <a:lstStyle/>
          <a:p>
            <a:pPr>
              <a:defRPr sz="600"/>
            </a:pPr>
            <a:endParaRPr lang="en-US"/>
          </a:p>
        </c:txPr>
        <c:crossAx val="22263296"/>
        <c:crosses val="autoZero"/>
        <c:auto val="1"/>
        <c:lblAlgn val="ctr"/>
        <c:lblOffset val="100"/>
        <c:noMultiLvlLbl val="0"/>
      </c:catAx>
      <c:valAx>
        <c:axId val="22263296"/>
        <c:scaling>
          <c:orientation val="minMax"/>
        </c:scaling>
        <c:delete val="0"/>
        <c:axPos val="l"/>
        <c:majorGridlines/>
        <c:numFmt formatCode="General" sourceLinked="1"/>
        <c:majorTickMark val="out"/>
        <c:minorTickMark val="none"/>
        <c:tickLblPos val="nextTo"/>
        <c:txPr>
          <a:bodyPr/>
          <a:lstStyle/>
          <a:p>
            <a:pPr>
              <a:defRPr sz="600"/>
            </a:pPr>
            <a:endParaRPr lang="en-US"/>
          </a:p>
        </c:txPr>
        <c:crossAx val="22261760"/>
        <c:crosses val="autoZero"/>
        <c:crossBetween val="between"/>
      </c:valAx>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865B7A-AAF5-4EC6-8D92-62F0B2DDA84E}"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7CA37-27D6-4A55-B803-69BB46AE0E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865B7A-AAF5-4EC6-8D92-62F0B2DDA84E}"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7CA37-27D6-4A55-B803-69BB46AE0E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865B7A-AAF5-4EC6-8D92-62F0B2DDA84E}"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7CA37-27D6-4A55-B803-69BB46AE0E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865B7A-AAF5-4EC6-8D92-62F0B2DDA84E}"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7CA37-27D6-4A55-B803-69BB46AE0E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865B7A-AAF5-4EC6-8D92-62F0B2DDA84E}"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7CA37-27D6-4A55-B803-69BB46AE0E0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865B7A-AAF5-4EC6-8D92-62F0B2DDA84E}"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97CA37-27D6-4A55-B803-69BB46AE0E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865B7A-AAF5-4EC6-8D92-62F0B2DDA84E}" type="datetimeFigureOut">
              <a:rPr lang="en-US" smtClean="0"/>
              <a:pPr/>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97CA37-27D6-4A55-B803-69BB46AE0E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865B7A-AAF5-4EC6-8D92-62F0B2DDA84E}" type="datetimeFigureOut">
              <a:rPr lang="en-US" smtClean="0"/>
              <a:pPr/>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97CA37-27D6-4A55-B803-69BB46AE0E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65B7A-AAF5-4EC6-8D92-62F0B2DDA84E}" type="datetimeFigureOut">
              <a:rPr lang="en-US" smtClean="0"/>
              <a:pPr/>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97CA37-27D6-4A55-B803-69BB46AE0E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865B7A-AAF5-4EC6-8D92-62F0B2DDA84E}"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97CA37-27D6-4A55-B803-69BB46AE0E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865B7A-AAF5-4EC6-8D92-62F0B2DDA84E}"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97CA37-27D6-4A55-B803-69BB46AE0E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65B7A-AAF5-4EC6-8D92-62F0B2DDA84E}" type="datetimeFigureOut">
              <a:rPr lang="en-US" smtClean="0"/>
              <a:pPr/>
              <a:t>1/14/2015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97CA37-27D6-4A55-B803-69BB46AE0E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54" name="Rectangle 53"/>
          <p:cNvSpPr/>
          <p:nvPr/>
        </p:nvSpPr>
        <p:spPr>
          <a:xfrm>
            <a:off x="6228184" y="1340768"/>
            <a:ext cx="2664296" cy="3240360"/>
          </a:xfrm>
          <a:prstGeom prst="rect">
            <a:avLst/>
          </a:prstGeom>
          <a:solidFill>
            <a:srgbClr val="FFFF99"/>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51520" y="1340768"/>
            <a:ext cx="2880320" cy="5328592"/>
          </a:xfrm>
          <a:prstGeom prst="rect">
            <a:avLst/>
          </a:prstGeom>
          <a:solidFill>
            <a:srgbClr val="FFFF99"/>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275855" y="4704238"/>
            <a:ext cx="5616624" cy="1872208"/>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0" name="Rectangle 49"/>
          <p:cNvSpPr/>
          <p:nvPr/>
        </p:nvSpPr>
        <p:spPr>
          <a:xfrm>
            <a:off x="3419872" y="1340767"/>
            <a:ext cx="2592288" cy="3233859"/>
          </a:xfrm>
          <a:prstGeom prst="rect">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0" y="0"/>
            <a:ext cx="9144000" cy="119675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88640"/>
            <a:ext cx="8229600" cy="1080120"/>
          </a:xfrm>
        </p:spPr>
        <p:txBody>
          <a:bodyPr>
            <a:noAutofit/>
          </a:bodyPr>
          <a:lstStyle/>
          <a:p>
            <a:r>
              <a:rPr lang="en-US" sz="1800" b="1" dirty="0" smtClean="0">
                <a:solidFill>
                  <a:srgbClr val="FFFF66"/>
                </a:solidFill>
              </a:rPr>
              <a:t>An</a:t>
            </a:r>
            <a:r>
              <a:rPr lang="en-US" sz="1600" b="1" dirty="0" smtClean="0">
                <a:solidFill>
                  <a:srgbClr val="FFFF66"/>
                </a:solidFill>
              </a:rPr>
              <a:t> </a:t>
            </a:r>
            <a:r>
              <a:rPr lang="en-US" sz="1800" b="1" dirty="0" smtClean="0">
                <a:solidFill>
                  <a:srgbClr val="FFFF66"/>
                </a:solidFill>
              </a:rPr>
              <a:t>atypical presentation of </a:t>
            </a:r>
            <a:r>
              <a:rPr lang="en-US" sz="1800" b="1" dirty="0" err="1" smtClean="0">
                <a:solidFill>
                  <a:srgbClr val="FFFF66"/>
                </a:solidFill>
              </a:rPr>
              <a:t>Neuroleptic</a:t>
            </a:r>
            <a:r>
              <a:rPr lang="en-US" sz="1800" b="1" dirty="0" smtClean="0">
                <a:solidFill>
                  <a:srgbClr val="FFFF66"/>
                </a:solidFill>
              </a:rPr>
              <a:t> Malignant Syndrome coexisting with Staphylococcus Pneumonia: a diagnostic challenge</a:t>
            </a:r>
            <a:r>
              <a:rPr lang="en-US" sz="1800" b="1" dirty="0" smtClean="0"/>
              <a:t/>
            </a:r>
            <a:br>
              <a:rPr lang="en-US" sz="1800" b="1" dirty="0" smtClean="0"/>
            </a:br>
            <a:r>
              <a:rPr lang="en-US" sz="1200" b="1" dirty="0" err="1" smtClean="0">
                <a:solidFill>
                  <a:schemeClr val="bg1"/>
                </a:solidFill>
              </a:rPr>
              <a:t>Preaw</a:t>
            </a:r>
            <a:r>
              <a:rPr lang="en-US" sz="1200" b="1" dirty="0" smtClean="0">
                <a:solidFill>
                  <a:schemeClr val="bg1"/>
                </a:solidFill>
              </a:rPr>
              <a:t> </a:t>
            </a:r>
            <a:r>
              <a:rPr lang="en-US" sz="1200" b="1" dirty="0" err="1">
                <a:solidFill>
                  <a:schemeClr val="bg1"/>
                </a:solidFill>
              </a:rPr>
              <a:t>Hanseree</a:t>
            </a:r>
            <a:r>
              <a:rPr lang="en-US" sz="1200" b="1" dirty="0">
                <a:solidFill>
                  <a:schemeClr val="bg1"/>
                </a:solidFill>
              </a:rPr>
              <a:t> MD, Joanna M. </a:t>
            </a:r>
            <a:r>
              <a:rPr lang="en-US" sz="1200" b="1" dirty="0" err="1">
                <a:solidFill>
                  <a:schemeClr val="bg1"/>
                </a:solidFill>
              </a:rPr>
              <a:t>Tulczynska</a:t>
            </a:r>
            <a:r>
              <a:rPr lang="en-US" sz="1200" b="1" dirty="0">
                <a:solidFill>
                  <a:schemeClr val="bg1"/>
                </a:solidFill>
              </a:rPr>
              <a:t> MD                                                                                               </a:t>
            </a:r>
            <a:r>
              <a:rPr lang="en-US" sz="1200" b="1" dirty="0" smtClean="0">
                <a:solidFill>
                  <a:schemeClr val="bg1"/>
                </a:solidFill>
              </a:rPr>
              <a:t/>
            </a:r>
            <a:br>
              <a:rPr lang="en-US" sz="1200" b="1" dirty="0" smtClean="0">
                <a:solidFill>
                  <a:schemeClr val="bg1"/>
                </a:solidFill>
              </a:rPr>
            </a:br>
            <a:r>
              <a:rPr lang="en-US" sz="1200" b="1" dirty="0" smtClean="0">
                <a:solidFill>
                  <a:schemeClr val="bg1"/>
                </a:solidFill>
              </a:rPr>
              <a:t>Department </a:t>
            </a:r>
            <a:r>
              <a:rPr lang="en-US" sz="1200" b="1" dirty="0">
                <a:solidFill>
                  <a:schemeClr val="bg1"/>
                </a:solidFill>
              </a:rPr>
              <a:t>of Medicine, Queens Hospital Center, Mount Sinai School of Medicine, </a:t>
            </a:r>
            <a:r>
              <a:rPr lang="en-US" sz="1200" b="1" dirty="0" smtClean="0">
                <a:solidFill>
                  <a:schemeClr val="bg1"/>
                </a:solidFill>
              </a:rPr>
              <a:t>New York</a:t>
            </a:r>
            <a:r>
              <a:rPr lang="en-US" sz="1800" b="1" dirty="0">
                <a:solidFill>
                  <a:schemeClr val="bg1"/>
                </a:solidFill>
              </a:rPr>
              <a:t/>
            </a:r>
            <a:br>
              <a:rPr lang="en-US" sz="1800" b="1" dirty="0">
                <a:solidFill>
                  <a:schemeClr val="bg1"/>
                </a:solidFill>
              </a:rPr>
            </a:br>
            <a:endParaRPr lang="en-US" sz="1800" b="1" dirty="0">
              <a:solidFill>
                <a:schemeClr val="bg1"/>
              </a:solidFill>
            </a:endParaRPr>
          </a:p>
        </p:txBody>
      </p:sp>
      <p:sp>
        <p:nvSpPr>
          <p:cNvPr id="7" name="TextBox 6"/>
          <p:cNvSpPr txBox="1"/>
          <p:nvPr/>
        </p:nvSpPr>
        <p:spPr>
          <a:xfrm>
            <a:off x="323528" y="1844824"/>
            <a:ext cx="2664296" cy="954107"/>
          </a:xfrm>
          <a:prstGeom prst="rect">
            <a:avLst/>
          </a:prstGeom>
          <a:noFill/>
        </p:spPr>
        <p:txBody>
          <a:bodyPr wrap="square" rtlCol="0">
            <a:spAutoFit/>
          </a:bodyPr>
          <a:lstStyle/>
          <a:p>
            <a:pPr algn="just"/>
            <a:r>
              <a:rPr lang="en-US" sz="800" dirty="0" err="1" smtClean="0"/>
              <a:t>Neuroleptic</a:t>
            </a:r>
            <a:r>
              <a:rPr lang="en-US" sz="800" dirty="0" smtClean="0"/>
              <a:t> </a:t>
            </a:r>
            <a:r>
              <a:rPr lang="en-US" sz="800" dirty="0"/>
              <a:t>malignant syndrome (NMS) is a life-threatening neurologic disorder associated with the use of </a:t>
            </a:r>
            <a:r>
              <a:rPr lang="en-US" sz="800" dirty="0" err="1"/>
              <a:t>neuroleptic</a:t>
            </a:r>
            <a:r>
              <a:rPr lang="en-US" sz="800" dirty="0"/>
              <a:t> agents. NMS typically characterized by clinical syndrome of mental status change, muscle rigidity, fever, and autonomic instability. Atypical cases may present without muscle rigidity and/or hyperthermia. Association of infection in atypical case can make the diagnosis challenging. </a:t>
            </a:r>
          </a:p>
        </p:txBody>
      </p:sp>
      <p:sp>
        <p:nvSpPr>
          <p:cNvPr id="9" name="TextBox 8"/>
          <p:cNvSpPr txBox="1"/>
          <p:nvPr/>
        </p:nvSpPr>
        <p:spPr>
          <a:xfrm>
            <a:off x="323528" y="3284984"/>
            <a:ext cx="2736304" cy="3366114"/>
          </a:xfrm>
          <a:prstGeom prst="rect">
            <a:avLst/>
          </a:prstGeom>
          <a:noFill/>
        </p:spPr>
        <p:txBody>
          <a:bodyPr wrap="square" rtlCol="0">
            <a:spAutoFit/>
          </a:bodyPr>
          <a:lstStyle/>
          <a:p>
            <a:pPr algn="just"/>
            <a:r>
              <a:rPr lang="en-US" sz="788" dirty="0" smtClean="0"/>
              <a:t>A </a:t>
            </a:r>
            <a:r>
              <a:rPr lang="en-US" sz="788" dirty="0"/>
              <a:t>22-year-old female with a history of schizophrenia and seizure disorder was found </a:t>
            </a:r>
            <a:r>
              <a:rPr lang="en-US" sz="788" dirty="0" err="1"/>
              <a:t>unarousable</a:t>
            </a:r>
            <a:r>
              <a:rPr lang="en-US" sz="788" dirty="0"/>
              <a:t> by her mother. She had multiple suicidal attempts in the past and took medications include haloperidol, </a:t>
            </a:r>
            <a:r>
              <a:rPr lang="en-US" sz="788" dirty="0" err="1"/>
              <a:t>olanzapine</a:t>
            </a:r>
            <a:r>
              <a:rPr lang="en-US" sz="788" dirty="0"/>
              <a:t>, </a:t>
            </a:r>
            <a:r>
              <a:rPr lang="en-US" sz="788" dirty="0" err="1"/>
              <a:t>trazodone</a:t>
            </a:r>
            <a:r>
              <a:rPr lang="en-US" sz="788" dirty="0"/>
              <a:t>, </a:t>
            </a:r>
            <a:r>
              <a:rPr lang="en-US" sz="788" dirty="0" err="1"/>
              <a:t>clonazepam</a:t>
            </a:r>
            <a:r>
              <a:rPr lang="en-US" sz="788" dirty="0"/>
              <a:t>, </a:t>
            </a:r>
            <a:r>
              <a:rPr lang="en-US" sz="788" dirty="0" err="1"/>
              <a:t>benztropine</a:t>
            </a:r>
            <a:r>
              <a:rPr lang="en-US" sz="788" dirty="0"/>
              <a:t>, and </a:t>
            </a:r>
            <a:r>
              <a:rPr lang="en-US" sz="788" dirty="0" err="1"/>
              <a:t>trihexyphenadyl</a:t>
            </a:r>
            <a:r>
              <a:rPr lang="en-US" sz="788" dirty="0"/>
              <a:t> without supervision. On presentation, the patient was drowsy, </a:t>
            </a:r>
            <a:r>
              <a:rPr lang="en-US" sz="788" dirty="0" err="1"/>
              <a:t>hypotensive</a:t>
            </a:r>
            <a:r>
              <a:rPr lang="en-US" sz="788" dirty="0"/>
              <a:t>, </a:t>
            </a:r>
            <a:r>
              <a:rPr lang="en-US" sz="788" dirty="0" err="1"/>
              <a:t>tachycardic</a:t>
            </a:r>
            <a:r>
              <a:rPr lang="en-US" sz="788" dirty="0"/>
              <a:t>, and was </a:t>
            </a:r>
            <a:r>
              <a:rPr lang="en-US" sz="788" dirty="0" err="1"/>
              <a:t>intubated</a:t>
            </a:r>
            <a:r>
              <a:rPr lang="en-US" sz="788" dirty="0"/>
              <a:t> for airway protection. Initial drug screen was negative for substances of abuse. Overdose with multiple medications was suspected and supportive care was provided. On the second day the patient developed fever of 38.9</a:t>
            </a:r>
            <a:r>
              <a:rPr lang="en-US" sz="788" baseline="30000" dirty="0"/>
              <a:t>o</a:t>
            </a:r>
            <a:r>
              <a:rPr lang="en-US" sz="788" dirty="0"/>
              <a:t>C. Chest </a:t>
            </a:r>
            <a:r>
              <a:rPr lang="en-US" sz="788" dirty="0" smtClean="0"/>
              <a:t>x-ray and CT </a:t>
            </a:r>
            <a:r>
              <a:rPr lang="en-US" sz="788" dirty="0"/>
              <a:t>showed bilateral infiltrations, so empiric </a:t>
            </a:r>
            <a:r>
              <a:rPr lang="en-US" sz="788" dirty="0" err="1"/>
              <a:t>piperacillin</a:t>
            </a:r>
            <a:r>
              <a:rPr lang="en-US" sz="788" dirty="0"/>
              <a:t>/</a:t>
            </a:r>
            <a:r>
              <a:rPr lang="en-US" sz="788" dirty="0" err="1"/>
              <a:t>tazobactam</a:t>
            </a:r>
            <a:r>
              <a:rPr lang="en-US" sz="788" dirty="0"/>
              <a:t> and </a:t>
            </a:r>
            <a:r>
              <a:rPr lang="en-US" sz="788" dirty="0" err="1"/>
              <a:t>vancomycin</a:t>
            </a:r>
            <a:r>
              <a:rPr lang="en-US" sz="788" dirty="0"/>
              <a:t> were started for aspiration pneumonia. Sputum culture grown </a:t>
            </a:r>
            <a:r>
              <a:rPr lang="en-US" sz="788" dirty="0" err="1"/>
              <a:t>methicillin</a:t>
            </a:r>
            <a:r>
              <a:rPr lang="en-US" sz="788" dirty="0"/>
              <a:t>-resistant, </a:t>
            </a:r>
            <a:r>
              <a:rPr lang="en-US" sz="788" dirty="0" err="1"/>
              <a:t>vancomycin</a:t>
            </a:r>
            <a:r>
              <a:rPr lang="en-US" sz="788" dirty="0"/>
              <a:t>-sensitive Staphylococcus </a:t>
            </a:r>
            <a:r>
              <a:rPr lang="en-US" sz="788" dirty="0" err="1"/>
              <a:t>aureus</a:t>
            </a:r>
            <a:r>
              <a:rPr lang="en-US" sz="788" dirty="0"/>
              <a:t>. However, the patient remained febrile, temperature of 39.6</a:t>
            </a:r>
            <a:r>
              <a:rPr lang="en-US" sz="788" baseline="30000" dirty="0"/>
              <a:t>o</a:t>
            </a:r>
            <a:r>
              <a:rPr lang="en-US" sz="788" dirty="0"/>
              <a:t>C, despite appropriate antibiotic treatment. Serum </a:t>
            </a:r>
            <a:r>
              <a:rPr lang="en-US" sz="788" dirty="0" err="1"/>
              <a:t>creatine</a:t>
            </a:r>
            <a:r>
              <a:rPr lang="en-US" sz="788" dirty="0"/>
              <a:t> </a:t>
            </a:r>
            <a:r>
              <a:rPr lang="en-US" sz="788" dirty="0" err="1"/>
              <a:t>kinase</a:t>
            </a:r>
            <a:r>
              <a:rPr lang="en-US" sz="788" dirty="0"/>
              <a:t> (CK) rose from 106 U/L on admission to 8,105 U/L. We considered the diagnosis of NMS based on alteration of mental status, hyperthermia, autonomic instability, and elevated CK level, with the use of </a:t>
            </a:r>
            <a:r>
              <a:rPr lang="en-US" sz="788" dirty="0" err="1"/>
              <a:t>neuroleptic</a:t>
            </a:r>
            <a:r>
              <a:rPr lang="en-US" sz="788" dirty="0"/>
              <a:t> agents, although the patient did not have muscle rigidity. The patient was started on </a:t>
            </a:r>
            <a:r>
              <a:rPr lang="en-US" sz="788" dirty="0" err="1"/>
              <a:t>dantrolene</a:t>
            </a:r>
            <a:r>
              <a:rPr lang="en-US" sz="788" dirty="0"/>
              <a:t> in addition to intravenous fluid and antibiotics. Shortly afterwards temperature and CK level started to trend down. Her mental status was gradually improved. She became </a:t>
            </a:r>
            <a:r>
              <a:rPr lang="en-US" sz="788" dirty="0" err="1"/>
              <a:t>afebrile</a:t>
            </a:r>
            <a:r>
              <a:rPr lang="en-US" sz="788" dirty="0"/>
              <a:t> on day 10 of </a:t>
            </a:r>
            <a:r>
              <a:rPr lang="en-US" sz="788" dirty="0" err="1"/>
              <a:t>dantrolene</a:t>
            </a:r>
            <a:r>
              <a:rPr lang="en-US" sz="788" dirty="0"/>
              <a:t> treatment and serum CK returned to normal level after 2 weeks. </a:t>
            </a:r>
          </a:p>
        </p:txBody>
      </p:sp>
      <p:sp>
        <p:nvSpPr>
          <p:cNvPr id="13" name="TextBox 12"/>
          <p:cNvSpPr txBox="1"/>
          <p:nvPr/>
        </p:nvSpPr>
        <p:spPr>
          <a:xfrm>
            <a:off x="6300192" y="1639977"/>
            <a:ext cx="2520280" cy="2934650"/>
          </a:xfrm>
          <a:prstGeom prst="rect">
            <a:avLst/>
          </a:prstGeom>
          <a:noFill/>
        </p:spPr>
        <p:txBody>
          <a:bodyPr wrap="square" rtlCol="0">
            <a:spAutoFit/>
          </a:bodyPr>
          <a:lstStyle/>
          <a:p>
            <a:pPr algn="just"/>
            <a:r>
              <a:rPr lang="en-US" sz="790" dirty="0" smtClean="0"/>
              <a:t>NMS </a:t>
            </a:r>
            <a:r>
              <a:rPr lang="en-US" sz="790" dirty="0"/>
              <a:t>is rare but potentially life-threatening condition. Sometimes NMS is difficult to identify in the presence of critical illnesses because they can obscure the manifestation of NMS. Furthermore, pneumonia is the most common complication found in 13% of patients with NMS, likely due to altered mental status combined with difficulty swallowing that lead to aspiration. As in our case, the patient presented with altered mental status, fever, and hypotension which could be simply explained by the presence of pneumonia and sepsis. </a:t>
            </a:r>
            <a:r>
              <a:rPr lang="en-US" sz="790" dirty="0" smtClean="0"/>
              <a:t>However</a:t>
            </a:r>
            <a:r>
              <a:rPr lang="en-US" sz="790" dirty="0"/>
              <a:t>, due to lack of clinical response after appropriate antibiotic treatment, the other coexisting condition was suspected. </a:t>
            </a:r>
            <a:endParaRPr lang="en-US" sz="790" dirty="0" smtClean="0"/>
          </a:p>
          <a:p>
            <a:pPr algn="just"/>
            <a:endParaRPr lang="en-US" sz="790" dirty="0" smtClean="0"/>
          </a:p>
          <a:p>
            <a:pPr algn="just"/>
            <a:endParaRPr lang="en-US" sz="790" dirty="0"/>
          </a:p>
          <a:p>
            <a:pPr algn="just"/>
            <a:endParaRPr lang="en-US" sz="790" dirty="0" smtClean="0"/>
          </a:p>
          <a:p>
            <a:pPr algn="just"/>
            <a:endParaRPr lang="en-US" sz="200" dirty="0" smtClean="0"/>
          </a:p>
          <a:p>
            <a:pPr algn="just"/>
            <a:endParaRPr lang="en-US" sz="100" dirty="0" smtClean="0"/>
          </a:p>
          <a:p>
            <a:pPr algn="just"/>
            <a:r>
              <a:rPr lang="en-US" sz="790" b="1" dirty="0" smtClean="0"/>
              <a:t>It </a:t>
            </a:r>
            <a:r>
              <a:rPr lang="en-US" sz="790" b="1" dirty="0"/>
              <a:t>is important to have high index of suspicious for NMS in the setting antipsychotic therapy. The absence of muscle rigidity should not exclude a diagnosis of NMS. Elevated CK level helps support the diagnosis of NMS in patients with atypical presentation. An early diagnosis is crucial. If not recognized or left untreated, it may be fatal. </a:t>
            </a:r>
          </a:p>
        </p:txBody>
      </p:sp>
      <p:graphicFrame>
        <p:nvGraphicFramePr>
          <p:cNvPr id="16" name="Chart 15"/>
          <p:cNvGraphicFramePr/>
          <p:nvPr>
            <p:extLst>
              <p:ext uri="{D42A27DB-BD31-4B8C-83A1-F6EECF244321}">
                <p14:modId xmlns:p14="http://schemas.microsoft.com/office/powerpoint/2010/main" val="2584245393"/>
              </p:ext>
            </p:extLst>
          </p:nvPr>
        </p:nvGraphicFramePr>
        <p:xfrm>
          <a:off x="3239852" y="1639977"/>
          <a:ext cx="2592288" cy="14401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p:nvPr>
            <p:extLst>
              <p:ext uri="{D42A27DB-BD31-4B8C-83A1-F6EECF244321}">
                <p14:modId xmlns:p14="http://schemas.microsoft.com/office/powerpoint/2010/main" val="3379018375"/>
              </p:ext>
            </p:extLst>
          </p:nvPr>
        </p:nvGraphicFramePr>
        <p:xfrm>
          <a:off x="3383868" y="3284984"/>
          <a:ext cx="2592288" cy="1512168"/>
        </p:xfrm>
        <a:graphic>
          <a:graphicData uri="http://schemas.openxmlformats.org/drawingml/2006/chart">
            <c:chart xmlns:c="http://schemas.openxmlformats.org/drawingml/2006/chart" xmlns:r="http://schemas.openxmlformats.org/officeDocument/2006/relationships" r:id="rId3"/>
          </a:graphicData>
        </a:graphic>
      </p:graphicFrame>
      <p:pic>
        <p:nvPicPr>
          <p:cNvPr id="21" name="Content Placeholder 7" descr="mount-sinai-logo.jpg"/>
          <p:cNvPicPr>
            <a:picLocks noChangeAspect="1"/>
          </p:cNvPicPr>
          <p:nvPr/>
        </p:nvPicPr>
        <p:blipFill>
          <a:blip r:embed="rId4" cstate="print"/>
          <a:srcRect l="19289" t="2681" r="21651" b="2821"/>
          <a:stretch>
            <a:fillRect/>
          </a:stretch>
        </p:blipFill>
        <p:spPr>
          <a:xfrm>
            <a:off x="179512" y="73904"/>
            <a:ext cx="648072" cy="1035486"/>
          </a:xfrm>
          <a:prstGeom prst="rect">
            <a:avLst/>
          </a:prstGeom>
        </p:spPr>
      </p:pic>
      <p:pic>
        <p:nvPicPr>
          <p:cNvPr id="23" name="Content Placeholder 7" descr="mount-sinai-logo.jpg"/>
          <p:cNvPicPr>
            <a:picLocks noChangeAspect="1"/>
          </p:cNvPicPr>
          <p:nvPr/>
        </p:nvPicPr>
        <p:blipFill>
          <a:blip r:embed="rId4" cstate="print"/>
          <a:srcRect l="19289" t="2681" r="21651" b="2821"/>
          <a:stretch>
            <a:fillRect/>
          </a:stretch>
        </p:blipFill>
        <p:spPr>
          <a:xfrm>
            <a:off x="8260552" y="115054"/>
            <a:ext cx="631927" cy="1009690"/>
          </a:xfrm>
          <a:prstGeom prst="rect">
            <a:avLst/>
          </a:prstGeom>
        </p:spPr>
      </p:pic>
      <p:cxnSp>
        <p:nvCxnSpPr>
          <p:cNvPr id="30" name="Straight Connector 29"/>
          <p:cNvCxnSpPr/>
          <p:nvPr/>
        </p:nvCxnSpPr>
        <p:spPr>
          <a:xfrm rot="5400000">
            <a:off x="3952317" y="2250720"/>
            <a:ext cx="64807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952317" y="3767919"/>
            <a:ext cx="64807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491880" y="1412776"/>
            <a:ext cx="2376264" cy="338554"/>
          </a:xfrm>
          <a:prstGeom prst="rect">
            <a:avLst/>
          </a:prstGeom>
          <a:noFill/>
        </p:spPr>
        <p:txBody>
          <a:bodyPr wrap="square" rtlCol="0">
            <a:spAutoFit/>
          </a:bodyPr>
          <a:lstStyle/>
          <a:p>
            <a:r>
              <a:rPr lang="en-US" sz="800" b="1" dirty="0"/>
              <a:t>Figure 1. Temperature trend after starting treatment for NMS</a:t>
            </a:r>
          </a:p>
        </p:txBody>
      </p:sp>
      <p:sp>
        <p:nvSpPr>
          <p:cNvPr id="41" name="TextBox 40"/>
          <p:cNvSpPr txBox="1"/>
          <p:nvPr/>
        </p:nvSpPr>
        <p:spPr>
          <a:xfrm>
            <a:off x="3491879" y="3017857"/>
            <a:ext cx="2538561" cy="215444"/>
          </a:xfrm>
          <a:prstGeom prst="rect">
            <a:avLst/>
          </a:prstGeom>
          <a:noFill/>
        </p:spPr>
        <p:txBody>
          <a:bodyPr wrap="square" rtlCol="0">
            <a:spAutoFit/>
          </a:bodyPr>
          <a:lstStyle/>
          <a:p>
            <a:r>
              <a:rPr lang="en-US" sz="800" b="1" dirty="0"/>
              <a:t>Figure 2. CK trend after starting treatment for NMS</a:t>
            </a:r>
          </a:p>
        </p:txBody>
      </p:sp>
      <p:sp>
        <p:nvSpPr>
          <p:cNvPr id="42" name="TextBox 41"/>
          <p:cNvSpPr txBox="1"/>
          <p:nvPr/>
        </p:nvSpPr>
        <p:spPr>
          <a:xfrm>
            <a:off x="3982033" y="2771056"/>
            <a:ext cx="648072" cy="153888"/>
          </a:xfrm>
          <a:prstGeom prst="rect">
            <a:avLst/>
          </a:prstGeom>
          <a:noFill/>
        </p:spPr>
        <p:txBody>
          <a:bodyPr wrap="square" rtlCol="0">
            <a:spAutoFit/>
          </a:bodyPr>
          <a:lstStyle/>
          <a:p>
            <a:r>
              <a:rPr lang="en-US" sz="400" dirty="0" smtClean="0"/>
              <a:t>Treatment started</a:t>
            </a:r>
            <a:endParaRPr lang="en-US" sz="400" dirty="0"/>
          </a:p>
        </p:txBody>
      </p:sp>
      <p:sp>
        <p:nvSpPr>
          <p:cNvPr id="43" name="TextBox 42"/>
          <p:cNvSpPr txBox="1"/>
          <p:nvPr/>
        </p:nvSpPr>
        <p:spPr>
          <a:xfrm>
            <a:off x="3982033" y="4256296"/>
            <a:ext cx="576064" cy="153888"/>
          </a:xfrm>
          <a:prstGeom prst="rect">
            <a:avLst/>
          </a:prstGeom>
          <a:noFill/>
        </p:spPr>
        <p:txBody>
          <a:bodyPr wrap="square" rtlCol="0">
            <a:spAutoFit/>
          </a:bodyPr>
          <a:lstStyle/>
          <a:p>
            <a:r>
              <a:rPr lang="en-US" sz="400" dirty="0" smtClean="0"/>
              <a:t>Treatment started</a:t>
            </a:r>
            <a:endParaRPr lang="en-US" sz="400" dirty="0"/>
          </a:p>
        </p:txBody>
      </p:sp>
      <p:sp>
        <p:nvSpPr>
          <p:cNvPr id="44" name="TextBox 43"/>
          <p:cNvSpPr txBox="1"/>
          <p:nvPr/>
        </p:nvSpPr>
        <p:spPr>
          <a:xfrm>
            <a:off x="3661817" y="1726629"/>
            <a:ext cx="288032" cy="200055"/>
          </a:xfrm>
          <a:prstGeom prst="rect">
            <a:avLst/>
          </a:prstGeom>
          <a:noFill/>
        </p:spPr>
        <p:txBody>
          <a:bodyPr wrap="square" rtlCol="0">
            <a:spAutoFit/>
          </a:bodyPr>
          <a:lstStyle/>
          <a:p>
            <a:r>
              <a:rPr lang="en-US" sz="700" baseline="30000" dirty="0" err="1" smtClean="0"/>
              <a:t>o</a:t>
            </a:r>
            <a:r>
              <a:rPr lang="en-US" sz="700" dirty="0" err="1" smtClean="0"/>
              <a:t>C</a:t>
            </a:r>
            <a:endParaRPr lang="en-US" sz="700" dirty="0"/>
          </a:p>
        </p:txBody>
      </p:sp>
      <p:sp>
        <p:nvSpPr>
          <p:cNvPr id="45" name="TextBox 44"/>
          <p:cNvSpPr txBox="1"/>
          <p:nvPr/>
        </p:nvSpPr>
        <p:spPr>
          <a:xfrm>
            <a:off x="5696296" y="2482423"/>
            <a:ext cx="360040" cy="184666"/>
          </a:xfrm>
          <a:prstGeom prst="rect">
            <a:avLst/>
          </a:prstGeom>
          <a:noFill/>
        </p:spPr>
        <p:txBody>
          <a:bodyPr wrap="square" rtlCol="0">
            <a:spAutoFit/>
          </a:bodyPr>
          <a:lstStyle/>
          <a:p>
            <a:r>
              <a:rPr lang="en-US" sz="600" dirty="0" smtClean="0"/>
              <a:t>Day</a:t>
            </a:r>
            <a:endParaRPr lang="en-US" sz="600" dirty="0"/>
          </a:p>
        </p:txBody>
      </p:sp>
      <p:sp>
        <p:nvSpPr>
          <p:cNvPr id="46" name="TextBox 45"/>
          <p:cNvSpPr txBox="1"/>
          <p:nvPr/>
        </p:nvSpPr>
        <p:spPr>
          <a:xfrm>
            <a:off x="3635896" y="3233301"/>
            <a:ext cx="360040" cy="184666"/>
          </a:xfrm>
          <a:prstGeom prst="rect">
            <a:avLst/>
          </a:prstGeom>
          <a:noFill/>
        </p:spPr>
        <p:txBody>
          <a:bodyPr wrap="square" rtlCol="0">
            <a:spAutoFit/>
          </a:bodyPr>
          <a:lstStyle/>
          <a:p>
            <a:r>
              <a:rPr lang="en-US" sz="600" dirty="0" smtClean="0"/>
              <a:t>U/L</a:t>
            </a:r>
            <a:endParaRPr lang="en-US" sz="600" dirty="0"/>
          </a:p>
        </p:txBody>
      </p:sp>
      <p:sp>
        <p:nvSpPr>
          <p:cNvPr id="47" name="TextBox 46"/>
          <p:cNvSpPr txBox="1"/>
          <p:nvPr/>
        </p:nvSpPr>
        <p:spPr>
          <a:xfrm>
            <a:off x="5688124" y="3999622"/>
            <a:ext cx="360040" cy="184666"/>
          </a:xfrm>
          <a:prstGeom prst="rect">
            <a:avLst/>
          </a:prstGeom>
          <a:noFill/>
        </p:spPr>
        <p:txBody>
          <a:bodyPr wrap="square" rtlCol="0">
            <a:spAutoFit/>
          </a:bodyPr>
          <a:lstStyle/>
          <a:p>
            <a:r>
              <a:rPr lang="en-US" sz="600" dirty="0" smtClean="0"/>
              <a:t>Day</a:t>
            </a:r>
            <a:endParaRPr lang="en-US" sz="600" dirty="0"/>
          </a:p>
        </p:txBody>
      </p:sp>
      <p:sp>
        <p:nvSpPr>
          <p:cNvPr id="48" name="Oval 47"/>
          <p:cNvSpPr/>
          <p:nvPr/>
        </p:nvSpPr>
        <p:spPr>
          <a:xfrm>
            <a:off x="4204345" y="2618899"/>
            <a:ext cx="144016" cy="144016"/>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198057" y="4112280"/>
            <a:ext cx="144016" cy="144016"/>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5536" y="1484784"/>
            <a:ext cx="2592288" cy="28803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Introduction</a:t>
            </a:r>
            <a:endParaRPr lang="en-US" sz="1400" b="1" dirty="0"/>
          </a:p>
        </p:txBody>
      </p:sp>
      <p:sp>
        <p:nvSpPr>
          <p:cNvPr id="52" name="Rectangle 51"/>
          <p:cNvSpPr/>
          <p:nvPr/>
        </p:nvSpPr>
        <p:spPr>
          <a:xfrm>
            <a:off x="395536" y="2924944"/>
            <a:ext cx="2592288" cy="28803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Case Presentation</a:t>
            </a:r>
            <a:endParaRPr lang="en-US" sz="1400" b="1" dirty="0"/>
          </a:p>
        </p:txBody>
      </p:sp>
      <p:sp>
        <p:nvSpPr>
          <p:cNvPr id="53" name="Rectangle 52"/>
          <p:cNvSpPr/>
          <p:nvPr/>
        </p:nvSpPr>
        <p:spPr>
          <a:xfrm>
            <a:off x="6372200" y="1423953"/>
            <a:ext cx="2376264" cy="21602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Discussion</a:t>
            </a:r>
            <a:endParaRPr lang="en-US" sz="1400" b="1" dirty="0"/>
          </a:p>
        </p:txBody>
      </p:sp>
      <p:sp>
        <p:nvSpPr>
          <p:cNvPr id="31" name="TextBox 30"/>
          <p:cNvSpPr txBox="1"/>
          <p:nvPr/>
        </p:nvSpPr>
        <p:spPr>
          <a:xfrm>
            <a:off x="3563888" y="6576446"/>
            <a:ext cx="1368152" cy="246221"/>
          </a:xfrm>
          <a:prstGeom prst="rect">
            <a:avLst/>
          </a:prstGeom>
          <a:noFill/>
        </p:spPr>
        <p:txBody>
          <a:bodyPr wrap="square" rtlCol="0">
            <a:spAutoFit/>
          </a:bodyPr>
          <a:lstStyle/>
          <a:p>
            <a:pPr algn="ctr"/>
            <a:r>
              <a:rPr lang="en-US" sz="1000" b="1" dirty="0" smtClean="0"/>
              <a:t>On admission</a:t>
            </a:r>
            <a:endParaRPr lang="en-US" sz="1000" b="1" dirty="0"/>
          </a:p>
        </p:txBody>
      </p:sp>
      <p:sp>
        <p:nvSpPr>
          <p:cNvPr id="32" name="TextBox 31"/>
          <p:cNvSpPr txBox="1"/>
          <p:nvPr/>
        </p:nvSpPr>
        <p:spPr>
          <a:xfrm>
            <a:off x="6228184" y="6562307"/>
            <a:ext cx="1584176" cy="246221"/>
          </a:xfrm>
          <a:prstGeom prst="rect">
            <a:avLst/>
          </a:prstGeom>
          <a:noFill/>
        </p:spPr>
        <p:txBody>
          <a:bodyPr wrap="square" rtlCol="0">
            <a:spAutoFit/>
          </a:bodyPr>
          <a:lstStyle/>
          <a:p>
            <a:pPr algn="ctr"/>
            <a:r>
              <a:rPr lang="en-US" sz="1000" b="1" dirty="0" smtClean="0"/>
              <a:t>Day 2</a:t>
            </a:r>
            <a:endParaRPr lang="en-US" sz="1000" b="1" dirty="0"/>
          </a:p>
        </p:txBody>
      </p:sp>
      <p:pic>
        <p:nvPicPr>
          <p:cNvPr id="33" name="Picture 5"/>
          <p:cNvPicPr>
            <a:picLocks noChangeAspect="1" noChangeArrowheads="1"/>
          </p:cNvPicPr>
          <p:nvPr/>
        </p:nvPicPr>
        <p:blipFill>
          <a:blip r:embed="rId5" cstate="print"/>
          <a:srcRect l="23788" t="30323" r="41021" b="12110"/>
          <a:stretch>
            <a:fillRect/>
          </a:stretch>
        </p:blipFill>
        <p:spPr bwMode="auto">
          <a:xfrm>
            <a:off x="3419872" y="4776246"/>
            <a:ext cx="1728192" cy="1728192"/>
          </a:xfrm>
          <a:prstGeom prst="rect">
            <a:avLst/>
          </a:prstGeom>
          <a:noFill/>
          <a:ln w="9525">
            <a:noFill/>
            <a:miter lim="800000"/>
            <a:headEnd/>
            <a:tailEnd/>
          </a:ln>
          <a:effectLst/>
        </p:spPr>
      </p:pic>
      <p:pic>
        <p:nvPicPr>
          <p:cNvPr id="37" name="Picture 3"/>
          <p:cNvPicPr>
            <a:picLocks noChangeAspect="1" noChangeArrowheads="1"/>
          </p:cNvPicPr>
          <p:nvPr/>
        </p:nvPicPr>
        <p:blipFill>
          <a:blip r:embed="rId6" cstate="print"/>
          <a:srcRect l="23884" t="31255" r="41175" b="9392"/>
          <a:stretch>
            <a:fillRect/>
          </a:stretch>
        </p:blipFill>
        <p:spPr bwMode="auto">
          <a:xfrm>
            <a:off x="5292080" y="4765927"/>
            <a:ext cx="1728192" cy="1728192"/>
          </a:xfrm>
          <a:prstGeom prst="rect">
            <a:avLst/>
          </a:prstGeom>
          <a:noFill/>
          <a:ln w="9525">
            <a:noFill/>
            <a:miter lim="800000"/>
            <a:headEnd/>
            <a:tailEnd/>
          </a:ln>
          <a:effectLst/>
        </p:spPr>
      </p:pic>
      <p:pic>
        <p:nvPicPr>
          <p:cNvPr id="38" name="Picture 4"/>
          <p:cNvPicPr>
            <a:picLocks noChangeAspect="1" noChangeArrowheads="1"/>
          </p:cNvPicPr>
          <p:nvPr/>
        </p:nvPicPr>
        <p:blipFill>
          <a:blip r:embed="rId7" cstate="print"/>
          <a:srcRect l="21630" t="31250" r="37682" b="8333"/>
          <a:stretch>
            <a:fillRect/>
          </a:stretch>
        </p:blipFill>
        <p:spPr bwMode="auto">
          <a:xfrm>
            <a:off x="7020272" y="4888901"/>
            <a:ext cx="1800200" cy="1502881"/>
          </a:xfrm>
          <a:prstGeom prst="rect">
            <a:avLst/>
          </a:prstGeom>
          <a:noFill/>
          <a:ln w="9525">
            <a:noFill/>
            <a:miter lim="800000"/>
            <a:headEnd/>
            <a:tailEnd/>
          </a:ln>
          <a:effectLst/>
        </p:spPr>
      </p:pic>
      <p:sp>
        <p:nvSpPr>
          <p:cNvPr id="35" name="Rectangle 34"/>
          <p:cNvSpPr/>
          <p:nvPr/>
        </p:nvSpPr>
        <p:spPr>
          <a:xfrm>
            <a:off x="6372200" y="3357017"/>
            <a:ext cx="2376264" cy="21602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Conclusion</a:t>
            </a:r>
            <a:endParaRPr lang="en-US" sz="1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1903</TotalTime>
  <Words>535</Words>
  <Application>Microsoft Office PowerPoint</Application>
  <PresentationFormat>On-screen Show (4:3)</PresentationFormat>
  <Paragraphs>24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An atypical presentation of Neuroleptic Malignant Syndrome coexisting with Staphylococcus Pneumonia: a diagnostic challenge Preaw Hanseree MD, Joanna M. Tulczynska MD                                                                                                Department of Medicine, Queens Hospital Center, Mount Sinai School of Medicine, New York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atypical presentation of Neuroleptic Malignant Syndrome coexisting with Staphylococcus Pneumonia: a diagnostic challenge</dc:title>
  <dc:creator>preaw</dc:creator>
  <cp:lastModifiedBy>Sukaina Jaffery</cp:lastModifiedBy>
  <cp:revision>78</cp:revision>
  <dcterms:created xsi:type="dcterms:W3CDTF">2013-02-26T00:27:38Z</dcterms:created>
  <dcterms:modified xsi:type="dcterms:W3CDTF">2015-01-14T17:03:59Z</dcterms:modified>
</cp:coreProperties>
</file>