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51206400" cy="32918400"/>
  <p:notesSz cx="6858000" cy="9144000"/>
  <p:defaultTextStyle>
    <a:defPPr>
      <a:defRPr lang="en-US"/>
    </a:defPPr>
    <a:lvl1pPr marL="0" algn="l" defTabSz="2403546" rtl="0" eaLnBrk="1" latinLnBrk="0" hangingPunct="1">
      <a:defRPr sz="9500" kern="1200">
        <a:solidFill>
          <a:schemeClr val="tx1"/>
        </a:solidFill>
        <a:latin typeface="+mn-lt"/>
        <a:ea typeface="+mn-ea"/>
        <a:cs typeface="+mn-cs"/>
      </a:defRPr>
    </a:lvl1pPr>
    <a:lvl2pPr marL="2403546" algn="l" defTabSz="2403546" rtl="0" eaLnBrk="1" latinLnBrk="0" hangingPunct="1">
      <a:defRPr sz="9500" kern="1200">
        <a:solidFill>
          <a:schemeClr val="tx1"/>
        </a:solidFill>
        <a:latin typeface="+mn-lt"/>
        <a:ea typeface="+mn-ea"/>
        <a:cs typeface="+mn-cs"/>
      </a:defRPr>
    </a:lvl2pPr>
    <a:lvl3pPr marL="4807092" algn="l" defTabSz="2403546" rtl="0" eaLnBrk="1" latinLnBrk="0" hangingPunct="1">
      <a:defRPr sz="9500" kern="1200">
        <a:solidFill>
          <a:schemeClr val="tx1"/>
        </a:solidFill>
        <a:latin typeface="+mn-lt"/>
        <a:ea typeface="+mn-ea"/>
        <a:cs typeface="+mn-cs"/>
      </a:defRPr>
    </a:lvl3pPr>
    <a:lvl4pPr marL="7210638" algn="l" defTabSz="2403546" rtl="0" eaLnBrk="1" latinLnBrk="0" hangingPunct="1">
      <a:defRPr sz="9500" kern="1200">
        <a:solidFill>
          <a:schemeClr val="tx1"/>
        </a:solidFill>
        <a:latin typeface="+mn-lt"/>
        <a:ea typeface="+mn-ea"/>
        <a:cs typeface="+mn-cs"/>
      </a:defRPr>
    </a:lvl4pPr>
    <a:lvl5pPr marL="9614184" algn="l" defTabSz="2403546" rtl="0" eaLnBrk="1" latinLnBrk="0" hangingPunct="1">
      <a:defRPr sz="9500" kern="1200">
        <a:solidFill>
          <a:schemeClr val="tx1"/>
        </a:solidFill>
        <a:latin typeface="+mn-lt"/>
        <a:ea typeface="+mn-ea"/>
        <a:cs typeface="+mn-cs"/>
      </a:defRPr>
    </a:lvl5pPr>
    <a:lvl6pPr marL="12017731" algn="l" defTabSz="2403546" rtl="0" eaLnBrk="1" latinLnBrk="0" hangingPunct="1">
      <a:defRPr sz="9500" kern="1200">
        <a:solidFill>
          <a:schemeClr val="tx1"/>
        </a:solidFill>
        <a:latin typeface="+mn-lt"/>
        <a:ea typeface="+mn-ea"/>
        <a:cs typeface="+mn-cs"/>
      </a:defRPr>
    </a:lvl6pPr>
    <a:lvl7pPr marL="14421277" algn="l" defTabSz="2403546" rtl="0" eaLnBrk="1" latinLnBrk="0" hangingPunct="1">
      <a:defRPr sz="9500" kern="1200">
        <a:solidFill>
          <a:schemeClr val="tx1"/>
        </a:solidFill>
        <a:latin typeface="+mn-lt"/>
        <a:ea typeface="+mn-ea"/>
        <a:cs typeface="+mn-cs"/>
      </a:defRPr>
    </a:lvl7pPr>
    <a:lvl8pPr marL="16824823" algn="l" defTabSz="2403546" rtl="0" eaLnBrk="1" latinLnBrk="0" hangingPunct="1">
      <a:defRPr sz="9500" kern="1200">
        <a:solidFill>
          <a:schemeClr val="tx1"/>
        </a:solidFill>
        <a:latin typeface="+mn-lt"/>
        <a:ea typeface="+mn-ea"/>
        <a:cs typeface="+mn-cs"/>
      </a:defRPr>
    </a:lvl8pPr>
    <a:lvl9pPr marL="19228369" algn="l" defTabSz="2403546" rtl="0" eaLnBrk="1" latinLnBrk="0" hangingPunct="1">
      <a:defRPr sz="9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61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FD96E"/>
    <a:srgbClr val="264162"/>
    <a:srgbClr val="D93230"/>
    <a:srgbClr val="152043"/>
    <a:srgbClr val="CED84A"/>
    <a:srgbClr val="3C669A"/>
    <a:srgbClr val="4B7FB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9215" autoAdjust="0"/>
  </p:normalViewPr>
  <p:slideViewPr>
    <p:cSldViewPr snapToGrid="0" snapToObjects="1">
      <p:cViewPr varScale="1">
        <p:scale>
          <a:sx n="24" d="100"/>
          <a:sy n="24" d="100"/>
        </p:scale>
        <p:origin x="1482" y="18"/>
      </p:cViewPr>
      <p:guideLst>
        <p:guide orient="horz" pos="10368"/>
        <p:guide pos="161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1D340C-BDE4-E54E-B734-EE1F2C47AC1E}" type="datetimeFigureOut">
              <a:rPr lang="en-US" smtClean="0"/>
              <a:t>4/26/2016</a:t>
            </a:fld>
            <a:endParaRPr lang="en-US"/>
          </a:p>
        </p:txBody>
      </p:sp>
      <p:sp>
        <p:nvSpPr>
          <p:cNvPr id="4" name="Slide Image Placeholder 3"/>
          <p:cNvSpPr>
            <a:spLocks noGrp="1" noRot="1" noChangeAspect="1"/>
          </p:cNvSpPr>
          <p:nvPr>
            <p:ph type="sldImg" idx="2"/>
          </p:nvPr>
        </p:nvSpPr>
        <p:spPr>
          <a:xfrm>
            <a:off x="762000" y="685800"/>
            <a:ext cx="5334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51765A-9E3A-104A-BCE9-BF2BBD62A2EE}" type="slidenum">
              <a:rPr lang="en-US" smtClean="0"/>
              <a:t>‹#›</a:t>
            </a:fld>
            <a:endParaRPr lang="en-US"/>
          </a:p>
        </p:txBody>
      </p:sp>
    </p:spTree>
    <p:extLst>
      <p:ext uri="{BB962C8B-B14F-4D97-AF65-F5344CB8AC3E}">
        <p14:creationId xmlns:p14="http://schemas.microsoft.com/office/powerpoint/2010/main" val="160197863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0226042"/>
            <a:ext cx="4352544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960" y="18653760"/>
            <a:ext cx="35844480" cy="8412480"/>
          </a:xfrm>
        </p:spPr>
        <p:txBody>
          <a:bodyPr/>
          <a:lstStyle>
            <a:lvl1pPr marL="0" indent="0" algn="ctr">
              <a:buNone/>
              <a:defRPr>
                <a:solidFill>
                  <a:schemeClr val="tx1">
                    <a:tint val="75000"/>
                  </a:schemeClr>
                </a:solidFill>
              </a:defRPr>
            </a:lvl1pPr>
            <a:lvl2pPr marL="2403546" indent="0" algn="ctr">
              <a:buNone/>
              <a:defRPr>
                <a:solidFill>
                  <a:schemeClr val="tx1">
                    <a:tint val="75000"/>
                  </a:schemeClr>
                </a:solidFill>
              </a:defRPr>
            </a:lvl2pPr>
            <a:lvl3pPr marL="4807092" indent="0" algn="ctr">
              <a:buNone/>
              <a:defRPr>
                <a:solidFill>
                  <a:schemeClr val="tx1">
                    <a:tint val="75000"/>
                  </a:schemeClr>
                </a:solidFill>
              </a:defRPr>
            </a:lvl3pPr>
            <a:lvl4pPr marL="7210638" indent="0" algn="ctr">
              <a:buNone/>
              <a:defRPr>
                <a:solidFill>
                  <a:schemeClr val="tx1">
                    <a:tint val="75000"/>
                  </a:schemeClr>
                </a:solidFill>
              </a:defRPr>
            </a:lvl4pPr>
            <a:lvl5pPr marL="9614184" indent="0" algn="ctr">
              <a:buNone/>
              <a:defRPr>
                <a:solidFill>
                  <a:schemeClr val="tx1">
                    <a:tint val="75000"/>
                  </a:schemeClr>
                </a:solidFill>
              </a:defRPr>
            </a:lvl5pPr>
            <a:lvl6pPr marL="12017731" indent="0" algn="ctr">
              <a:buNone/>
              <a:defRPr>
                <a:solidFill>
                  <a:schemeClr val="tx1">
                    <a:tint val="75000"/>
                  </a:schemeClr>
                </a:solidFill>
              </a:defRPr>
            </a:lvl6pPr>
            <a:lvl7pPr marL="14421277" indent="0" algn="ctr">
              <a:buNone/>
              <a:defRPr>
                <a:solidFill>
                  <a:schemeClr val="tx1">
                    <a:tint val="75000"/>
                  </a:schemeClr>
                </a:solidFill>
              </a:defRPr>
            </a:lvl7pPr>
            <a:lvl8pPr marL="16824823" indent="0" algn="ctr">
              <a:buNone/>
              <a:defRPr>
                <a:solidFill>
                  <a:schemeClr val="tx1">
                    <a:tint val="75000"/>
                  </a:schemeClr>
                </a:solidFill>
              </a:defRPr>
            </a:lvl8pPr>
            <a:lvl9pPr marL="1922836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D4C4CA-94A1-834E-A2BA-CE4D58E93A41}"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FB06D-23CD-0545-AB49-68006C960DF0}" type="slidenum">
              <a:rPr lang="en-US" smtClean="0"/>
              <a:t>‹#›</a:t>
            </a:fld>
            <a:endParaRPr lang="en-US"/>
          </a:p>
        </p:txBody>
      </p:sp>
    </p:spTree>
    <p:extLst>
      <p:ext uri="{BB962C8B-B14F-4D97-AF65-F5344CB8AC3E}">
        <p14:creationId xmlns:p14="http://schemas.microsoft.com/office/powerpoint/2010/main" val="633414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D4C4CA-94A1-834E-A2BA-CE4D58E93A41}"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FB06D-23CD-0545-AB49-68006C960DF0}" type="slidenum">
              <a:rPr lang="en-US" smtClean="0"/>
              <a:t>‹#›</a:t>
            </a:fld>
            <a:endParaRPr lang="en-US"/>
          </a:p>
        </p:txBody>
      </p:sp>
    </p:spTree>
    <p:extLst>
      <p:ext uri="{BB962C8B-B14F-4D97-AF65-F5344CB8AC3E}">
        <p14:creationId xmlns:p14="http://schemas.microsoft.com/office/powerpoint/2010/main" val="3750593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7901540" y="6324600"/>
            <a:ext cx="64514733"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339576" y="6324600"/>
            <a:ext cx="192708527"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D4C4CA-94A1-834E-A2BA-CE4D58E93A41}"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FB06D-23CD-0545-AB49-68006C960DF0}" type="slidenum">
              <a:rPr lang="en-US" smtClean="0"/>
              <a:t>‹#›</a:t>
            </a:fld>
            <a:endParaRPr lang="en-US"/>
          </a:p>
        </p:txBody>
      </p:sp>
    </p:spTree>
    <p:extLst>
      <p:ext uri="{BB962C8B-B14F-4D97-AF65-F5344CB8AC3E}">
        <p14:creationId xmlns:p14="http://schemas.microsoft.com/office/powerpoint/2010/main" val="3704611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D4C4CA-94A1-834E-A2BA-CE4D58E93A41}"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FB06D-23CD-0545-AB49-68006C960DF0}" type="slidenum">
              <a:rPr lang="en-US" smtClean="0"/>
              <a:t>‹#›</a:t>
            </a:fld>
            <a:endParaRPr lang="en-US"/>
          </a:p>
        </p:txBody>
      </p:sp>
    </p:spTree>
    <p:extLst>
      <p:ext uri="{BB962C8B-B14F-4D97-AF65-F5344CB8AC3E}">
        <p14:creationId xmlns:p14="http://schemas.microsoft.com/office/powerpoint/2010/main" val="877201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1153122"/>
            <a:ext cx="43525440" cy="6537960"/>
          </a:xfrm>
        </p:spPr>
        <p:txBody>
          <a:bodyPr anchor="t"/>
          <a:lstStyle>
            <a:lvl1pPr algn="l">
              <a:defRPr sz="21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3" y="13952225"/>
            <a:ext cx="43525440" cy="7200898"/>
          </a:xfrm>
        </p:spPr>
        <p:txBody>
          <a:bodyPr anchor="b"/>
          <a:lstStyle>
            <a:lvl1pPr marL="0" indent="0">
              <a:buNone/>
              <a:defRPr sz="10500">
                <a:solidFill>
                  <a:schemeClr val="tx1">
                    <a:tint val="75000"/>
                  </a:schemeClr>
                </a:solidFill>
              </a:defRPr>
            </a:lvl1pPr>
            <a:lvl2pPr marL="2403546" indent="0">
              <a:buNone/>
              <a:defRPr sz="9500">
                <a:solidFill>
                  <a:schemeClr val="tx1">
                    <a:tint val="75000"/>
                  </a:schemeClr>
                </a:solidFill>
              </a:defRPr>
            </a:lvl2pPr>
            <a:lvl3pPr marL="4807092" indent="0">
              <a:buNone/>
              <a:defRPr sz="8400">
                <a:solidFill>
                  <a:schemeClr val="tx1">
                    <a:tint val="75000"/>
                  </a:schemeClr>
                </a:solidFill>
              </a:defRPr>
            </a:lvl3pPr>
            <a:lvl4pPr marL="7210638" indent="0">
              <a:buNone/>
              <a:defRPr sz="7400">
                <a:solidFill>
                  <a:schemeClr val="tx1">
                    <a:tint val="75000"/>
                  </a:schemeClr>
                </a:solidFill>
              </a:defRPr>
            </a:lvl4pPr>
            <a:lvl5pPr marL="9614184" indent="0">
              <a:buNone/>
              <a:defRPr sz="7400">
                <a:solidFill>
                  <a:schemeClr val="tx1">
                    <a:tint val="75000"/>
                  </a:schemeClr>
                </a:solidFill>
              </a:defRPr>
            </a:lvl5pPr>
            <a:lvl6pPr marL="12017731" indent="0">
              <a:buNone/>
              <a:defRPr sz="7400">
                <a:solidFill>
                  <a:schemeClr val="tx1">
                    <a:tint val="75000"/>
                  </a:schemeClr>
                </a:solidFill>
              </a:defRPr>
            </a:lvl6pPr>
            <a:lvl7pPr marL="14421277" indent="0">
              <a:buNone/>
              <a:defRPr sz="7400">
                <a:solidFill>
                  <a:schemeClr val="tx1">
                    <a:tint val="75000"/>
                  </a:schemeClr>
                </a:solidFill>
              </a:defRPr>
            </a:lvl7pPr>
            <a:lvl8pPr marL="16824823" indent="0">
              <a:buNone/>
              <a:defRPr sz="7400">
                <a:solidFill>
                  <a:schemeClr val="tx1">
                    <a:tint val="75000"/>
                  </a:schemeClr>
                </a:solidFill>
              </a:defRPr>
            </a:lvl8pPr>
            <a:lvl9pPr marL="19228369" indent="0">
              <a:buNone/>
              <a:defRPr sz="7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D4C4CA-94A1-834E-A2BA-CE4D58E93A41}"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FB06D-23CD-0545-AB49-68006C960DF0}" type="slidenum">
              <a:rPr lang="en-US" smtClean="0"/>
              <a:t>‹#›</a:t>
            </a:fld>
            <a:endParaRPr lang="en-US"/>
          </a:p>
        </p:txBody>
      </p:sp>
    </p:spTree>
    <p:extLst>
      <p:ext uri="{BB962C8B-B14F-4D97-AF65-F5344CB8AC3E}">
        <p14:creationId xmlns:p14="http://schemas.microsoft.com/office/powerpoint/2010/main" val="2800635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339573" y="36865560"/>
            <a:ext cx="128611627" cy="104279702"/>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43804643" y="36865560"/>
            <a:ext cx="128611633" cy="104279702"/>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D4C4CA-94A1-834E-A2BA-CE4D58E93A41}" type="datetimeFigureOut">
              <a:rPr lang="en-US" smtClean="0"/>
              <a:t>4/26/2016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6FB06D-23CD-0545-AB49-68006C960DF0}" type="slidenum">
              <a:rPr lang="en-US" smtClean="0"/>
              <a:t>‹#›</a:t>
            </a:fld>
            <a:endParaRPr lang="en-US"/>
          </a:p>
        </p:txBody>
      </p:sp>
    </p:spTree>
    <p:extLst>
      <p:ext uri="{BB962C8B-B14F-4D97-AF65-F5344CB8AC3E}">
        <p14:creationId xmlns:p14="http://schemas.microsoft.com/office/powerpoint/2010/main" val="239947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318262"/>
            <a:ext cx="4608576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320" y="7368542"/>
            <a:ext cx="22625053" cy="3070858"/>
          </a:xfrm>
        </p:spPr>
        <p:txBody>
          <a:bodyPr anchor="b"/>
          <a:lstStyle>
            <a:lvl1pPr marL="0" indent="0">
              <a:buNone/>
              <a:defRPr sz="12600" b="1"/>
            </a:lvl1pPr>
            <a:lvl2pPr marL="2403546" indent="0">
              <a:buNone/>
              <a:defRPr sz="10500" b="1"/>
            </a:lvl2pPr>
            <a:lvl3pPr marL="4807092" indent="0">
              <a:buNone/>
              <a:defRPr sz="9500" b="1"/>
            </a:lvl3pPr>
            <a:lvl4pPr marL="7210638" indent="0">
              <a:buNone/>
              <a:defRPr sz="8400" b="1"/>
            </a:lvl4pPr>
            <a:lvl5pPr marL="9614184" indent="0">
              <a:buNone/>
              <a:defRPr sz="8400" b="1"/>
            </a:lvl5pPr>
            <a:lvl6pPr marL="12017731" indent="0">
              <a:buNone/>
              <a:defRPr sz="8400" b="1"/>
            </a:lvl6pPr>
            <a:lvl7pPr marL="14421277" indent="0">
              <a:buNone/>
              <a:defRPr sz="8400" b="1"/>
            </a:lvl7pPr>
            <a:lvl8pPr marL="16824823" indent="0">
              <a:buNone/>
              <a:defRPr sz="8400" b="1"/>
            </a:lvl8pPr>
            <a:lvl9pPr marL="19228369" indent="0">
              <a:buNone/>
              <a:defRPr sz="8400" b="1"/>
            </a:lvl9pPr>
          </a:lstStyle>
          <a:p>
            <a:pPr lvl="0"/>
            <a:r>
              <a:rPr lang="en-US" smtClean="0"/>
              <a:t>Click to edit Master text styles</a:t>
            </a:r>
          </a:p>
        </p:txBody>
      </p:sp>
      <p:sp>
        <p:nvSpPr>
          <p:cNvPr id="4" name="Content Placeholder 3"/>
          <p:cNvSpPr>
            <a:spLocks noGrp="1"/>
          </p:cNvSpPr>
          <p:nvPr>
            <p:ph sz="half" idx="2"/>
          </p:nvPr>
        </p:nvSpPr>
        <p:spPr>
          <a:xfrm>
            <a:off x="2560320" y="10439400"/>
            <a:ext cx="22625053" cy="18966182"/>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143" y="7368542"/>
            <a:ext cx="22633940" cy="3070858"/>
          </a:xfrm>
        </p:spPr>
        <p:txBody>
          <a:bodyPr anchor="b"/>
          <a:lstStyle>
            <a:lvl1pPr marL="0" indent="0">
              <a:buNone/>
              <a:defRPr sz="12600" b="1"/>
            </a:lvl1pPr>
            <a:lvl2pPr marL="2403546" indent="0">
              <a:buNone/>
              <a:defRPr sz="10500" b="1"/>
            </a:lvl2pPr>
            <a:lvl3pPr marL="4807092" indent="0">
              <a:buNone/>
              <a:defRPr sz="9500" b="1"/>
            </a:lvl3pPr>
            <a:lvl4pPr marL="7210638" indent="0">
              <a:buNone/>
              <a:defRPr sz="8400" b="1"/>
            </a:lvl4pPr>
            <a:lvl5pPr marL="9614184" indent="0">
              <a:buNone/>
              <a:defRPr sz="8400" b="1"/>
            </a:lvl5pPr>
            <a:lvl6pPr marL="12017731" indent="0">
              <a:buNone/>
              <a:defRPr sz="8400" b="1"/>
            </a:lvl6pPr>
            <a:lvl7pPr marL="14421277" indent="0">
              <a:buNone/>
              <a:defRPr sz="8400" b="1"/>
            </a:lvl7pPr>
            <a:lvl8pPr marL="16824823" indent="0">
              <a:buNone/>
              <a:defRPr sz="8400" b="1"/>
            </a:lvl8pPr>
            <a:lvl9pPr marL="19228369" indent="0">
              <a:buNone/>
              <a:defRPr sz="8400" b="1"/>
            </a:lvl9pPr>
          </a:lstStyle>
          <a:p>
            <a:pPr lvl="0"/>
            <a:r>
              <a:rPr lang="en-US" smtClean="0"/>
              <a:t>Click to edit Master text styles</a:t>
            </a:r>
          </a:p>
        </p:txBody>
      </p:sp>
      <p:sp>
        <p:nvSpPr>
          <p:cNvPr id="6" name="Content Placeholder 5"/>
          <p:cNvSpPr>
            <a:spLocks noGrp="1"/>
          </p:cNvSpPr>
          <p:nvPr>
            <p:ph sz="quarter" idx="4"/>
          </p:nvPr>
        </p:nvSpPr>
        <p:spPr>
          <a:xfrm>
            <a:off x="26012143" y="10439400"/>
            <a:ext cx="22633940" cy="18966182"/>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D4C4CA-94A1-834E-A2BA-CE4D58E93A41}" type="datetimeFigureOut">
              <a:rPr lang="en-US" smtClean="0"/>
              <a:t>4/26/2016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6FB06D-23CD-0545-AB49-68006C960DF0}" type="slidenum">
              <a:rPr lang="en-US" smtClean="0"/>
              <a:t>‹#›</a:t>
            </a:fld>
            <a:endParaRPr lang="en-US"/>
          </a:p>
        </p:txBody>
      </p:sp>
    </p:spTree>
    <p:extLst>
      <p:ext uri="{BB962C8B-B14F-4D97-AF65-F5344CB8AC3E}">
        <p14:creationId xmlns:p14="http://schemas.microsoft.com/office/powerpoint/2010/main" val="1572439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D4C4CA-94A1-834E-A2BA-CE4D58E93A41}" type="datetimeFigureOut">
              <a:rPr lang="en-US" smtClean="0"/>
              <a:t>4/26/2016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6FB06D-23CD-0545-AB49-68006C960DF0}" type="slidenum">
              <a:rPr lang="en-US" smtClean="0"/>
              <a:t>‹#›</a:t>
            </a:fld>
            <a:endParaRPr lang="en-US"/>
          </a:p>
        </p:txBody>
      </p:sp>
    </p:spTree>
    <p:extLst>
      <p:ext uri="{BB962C8B-B14F-4D97-AF65-F5344CB8AC3E}">
        <p14:creationId xmlns:p14="http://schemas.microsoft.com/office/powerpoint/2010/main" val="1948789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D4C4CA-94A1-834E-A2BA-CE4D58E93A41}" type="datetimeFigureOut">
              <a:rPr lang="en-US" smtClean="0"/>
              <a:t>4/26/2016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6FB06D-23CD-0545-AB49-68006C960DF0}" type="slidenum">
              <a:rPr lang="en-US" smtClean="0"/>
              <a:t>‹#›</a:t>
            </a:fld>
            <a:endParaRPr lang="en-US"/>
          </a:p>
        </p:txBody>
      </p:sp>
    </p:spTree>
    <p:extLst>
      <p:ext uri="{BB962C8B-B14F-4D97-AF65-F5344CB8AC3E}">
        <p14:creationId xmlns:p14="http://schemas.microsoft.com/office/powerpoint/2010/main" val="1149775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3" y="1310640"/>
            <a:ext cx="16846553" cy="5577840"/>
          </a:xfrm>
        </p:spPr>
        <p:txBody>
          <a:bodyPr anchor="b"/>
          <a:lstStyle>
            <a:lvl1pPr algn="l">
              <a:defRPr sz="10500" b="1"/>
            </a:lvl1pPr>
          </a:lstStyle>
          <a:p>
            <a:r>
              <a:rPr lang="en-US" smtClean="0"/>
              <a:t>Click to edit Master title style</a:t>
            </a:r>
            <a:endParaRPr lang="en-US"/>
          </a:p>
        </p:txBody>
      </p:sp>
      <p:sp>
        <p:nvSpPr>
          <p:cNvPr id="3" name="Content Placeholder 2"/>
          <p:cNvSpPr>
            <a:spLocks noGrp="1"/>
          </p:cNvSpPr>
          <p:nvPr>
            <p:ph idx="1"/>
          </p:nvPr>
        </p:nvSpPr>
        <p:spPr>
          <a:xfrm>
            <a:off x="20020280" y="1310643"/>
            <a:ext cx="28625800" cy="28094942"/>
          </a:xfrm>
        </p:spPr>
        <p:txBody>
          <a:bodyPr/>
          <a:lstStyle>
            <a:lvl1pPr>
              <a:defRPr sz="16800"/>
            </a:lvl1pPr>
            <a:lvl2pPr>
              <a:defRPr sz="14700"/>
            </a:lvl2pPr>
            <a:lvl3pPr>
              <a:defRPr sz="12600"/>
            </a:lvl3pPr>
            <a:lvl4pPr>
              <a:defRPr sz="10500"/>
            </a:lvl4pPr>
            <a:lvl5pPr>
              <a:defRPr sz="10500"/>
            </a:lvl5pPr>
            <a:lvl6pPr>
              <a:defRPr sz="10500"/>
            </a:lvl6pPr>
            <a:lvl7pPr>
              <a:defRPr sz="10500"/>
            </a:lvl7pPr>
            <a:lvl8pPr>
              <a:defRPr sz="10500"/>
            </a:lvl8pPr>
            <a:lvl9pPr>
              <a:defRPr sz="10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323" y="6888483"/>
            <a:ext cx="16846553" cy="22517102"/>
          </a:xfrm>
        </p:spPr>
        <p:txBody>
          <a:bodyPr/>
          <a:lstStyle>
            <a:lvl1pPr marL="0" indent="0">
              <a:buNone/>
              <a:defRPr sz="7400"/>
            </a:lvl1pPr>
            <a:lvl2pPr marL="2403546" indent="0">
              <a:buNone/>
              <a:defRPr sz="6300"/>
            </a:lvl2pPr>
            <a:lvl3pPr marL="4807092" indent="0">
              <a:buNone/>
              <a:defRPr sz="5300"/>
            </a:lvl3pPr>
            <a:lvl4pPr marL="7210638" indent="0">
              <a:buNone/>
              <a:defRPr sz="4700"/>
            </a:lvl4pPr>
            <a:lvl5pPr marL="9614184" indent="0">
              <a:buNone/>
              <a:defRPr sz="4700"/>
            </a:lvl5pPr>
            <a:lvl6pPr marL="12017731" indent="0">
              <a:buNone/>
              <a:defRPr sz="4700"/>
            </a:lvl6pPr>
            <a:lvl7pPr marL="14421277" indent="0">
              <a:buNone/>
              <a:defRPr sz="4700"/>
            </a:lvl7pPr>
            <a:lvl8pPr marL="16824823" indent="0">
              <a:buNone/>
              <a:defRPr sz="4700"/>
            </a:lvl8pPr>
            <a:lvl9pPr marL="19228369" indent="0">
              <a:buNone/>
              <a:defRPr sz="4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D4C4CA-94A1-834E-A2BA-CE4D58E93A41}" type="datetimeFigureOut">
              <a:rPr lang="en-US" smtClean="0"/>
              <a:t>4/26/2016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6FB06D-23CD-0545-AB49-68006C960DF0}" type="slidenum">
              <a:rPr lang="en-US" smtClean="0"/>
              <a:t>‹#›</a:t>
            </a:fld>
            <a:endParaRPr lang="en-US"/>
          </a:p>
        </p:txBody>
      </p:sp>
    </p:spTree>
    <p:extLst>
      <p:ext uri="{BB962C8B-B14F-4D97-AF65-F5344CB8AC3E}">
        <p14:creationId xmlns:p14="http://schemas.microsoft.com/office/powerpoint/2010/main" val="1435646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3042880"/>
            <a:ext cx="30723840" cy="2720342"/>
          </a:xfrm>
        </p:spPr>
        <p:txBody>
          <a:bodyPr anchor="b"/>
          <a:lstStyle>
            <a:lvl1pPr algn="l">
              <a:defRPr sz="10500" b="1"/>
            </a:lvl1pPr>
          </a:lstStyle>
          <a:p>
            <a:r>
              <a:rPr lang="en-US" smtClean="0"/>
              <a:t>Click to edit Master title style</a:t>
            </a:r>
            <a:endParaRPr lang="en-US"/>
          </a:p>
        </p:txBody>
      </p:sp>
      <p:sp>
        <p:nvSpPr>
          <p:cNvPr id="3" name="Picture Placeholder 2"/>
          <p:cNvSpPr>
            <a:spLocks noGrp="1"/>
          </p:cNvSpPr>
          <p:nvPr>
            <p:ph type="pic" idx="1"/>
          </p:nvPr>
        </p:nvSpPr>
        <p:spPr>
          <a:xfrm>
            <a:off x="10036813" y="2941320"/>
            <a:ext cx="30723840" cy="19751040"/>
          </a:xfrm>
        </p:spPr>
        <p:txBody>
          <a:bodyPr/>
          <a:lstStyle>
            <a:lvl1pPr marL="0" indent="0">
              <a:buNone/>
              <a:defRPr sz="16800"/>
            </a:lvl1pPr>
            <a:lvl2pPr marL="2403546" indent="0">
              <a:buNone/>
              <a:defRPr sz="14700"/>
            </a:lvl2pPr>
            <a:lvl3pPr marL="4807092" indent="0">
              <a:buNone/>
              <a:defRPr sz="12600"/>
            </a:lvl3pPr>
            <a:lvl4pPr marL="7210638" indent="0">
              <a:buNone/>
              <a:defRPr sz="10500"/>
            </a:lvl4pPr>
            <a:lvl5pPr marL="9614184" indent="0">
              <a:buNone/>
              <a:defRPr sz="10500"/>
            </a:lvl5pPr>
            <a:lvl6pPr marL="12017731" indent="0">
              <a:buNone/>
              <a:defRPr sz="10500"/>
            </a:lvl6pPr>
            <a:lvl7pPr marL="14421277" indent="0">
              <a:buNone/>
              <a:defRPr sz="10500"/>
            </a:lvl7pPr>
            <a:lvl8pPr marL="16824823" indent="0">
              <a:buNone/>
              <a:defRPr sz="10500"/>
            </a:lvl8pPr>
            <a:lvl9pPr marL="19228369" indent="0">
              <a:buNone/>
              <a:defRPr sz="105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0036813" y="25763222"/>
            <a:ext cx="30723840" cy="3863338"/>
          </a:xfrm>
        </p:spPr>
        <p:txBody>
          <a:bodyPr/>
          <a:lstStyle>
            <a:lvl1pPr marL="0" indent="0">
              <a:buNone/>
              <a:defRPr sz="7400"/>
            </a:lvl1pPr>
            <a:lvl2pPr marL="2403546" indent="0">
              <a:buNone/>
              <a:defRPr sz="6300"/>
            </a:lvl2pPr>
            <a:lvl3pPr marL="4807092" indent="0">
              <a:buNone/>
              <a:defRPr sz="5300"/>
            </a:lvl3pPr>
            <a:lvl4pPr marL="7210638" indent="0">
              <a:buNone/>
              <a:defRPr sz="4700"/>
            </a:lvl4pPr>
            <a:lvl5pPr marL="9614184" indent="0">
              <a:buNone/>
              <a:defRPr sz="4700"/>
            </a:lvl5pPr>
            <a:lvl6pPr marL="12017731" indent="0">
              <a:buNone/>
              <a:defRPr sz="4700"/>
            </a:lvl6pPr>
            <a:lvl7pPr marL="14421277" indent="0">
              <a:buNone/>
              <a:defRPr sz="4700"/>
            </a:lvl7pPr>
            <a:lvl8pPr marL="16824823" indent="0">
              <a:buNone/>
              <a:defRPr sz="4700"/>
            </a:lvl8pPr>
            <a:lvl9pPr marL="19228369" indent="0">
              <a:buNone/>
              <a:defRPr sz="4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D4C4CA-94A1-834E-A2BA-CE4D58E93A41}" type="datetimeFigureOut">
              <a:rPr lang="en-US" smtClean="0"/>
              <a:t>4/26/2016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6FB06D-23CD-0545-AB49-68006C960DF0}" type="slidenum">
              <a:rPr lang="en-US" smtClean="0"/>
              <a:t>‹#›</a:t>
            </a:fld>
            <a:endParaRPr lang="en-US"/>
          </a:p>
        </p:txBody>
      </p:sp>
    </p:spTree>
    <p:extLst>
      <p:ext uri="{BB962C8B-B14F-4D97-AF65-F5344CB8AC3E}">
        <p14:creationId xmlns:p14="http://schemas.microsoft.com/office/powerpoint/2010/main" val="973763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318262"/>
            <a:ext cx="46085760" cy="5486400"/>
          </a:xfrm>
          <a:prstGeom prst="rect">
            <a:avLst/>
          </a:prstGeom>
        </p:spPr>
        <p:txBody>
          <a:bodyPr vert="horz" lIns="480709" tIns="240355" rIns="480709" bIns="24035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560320" y="7680963"/>
            <a:ext cx="46085760" cy="21724622"/>
          </a:xfrm>
          <a:prstGeom prst="rect">
            <a:avLst/>
          </a:prstGeom>
        </p:spPr>
        <p:txBody>
          <a:bodyPr vert="horz" lIns="480709" tIns="240355" rIns="480709" bIns="24035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560320" y="30510482"/>
            <a:ext cx="11948160" cy="1752600"/>
          </a:xfrm>
          <a:prstGeom prst="rect">
            <a:avLst/>
          </a:prstGeom>
        </p:spPr>
        <p:txBody>
          <a:bodyPr vert="horz" lIns="480709" tIns="240355" rIns="480709" bIns="240355" rtlCol="0" anchor="ctr"/>
          <a:lstStyle>
            <a:lvl1pPr algn="l">
              <a:defRPr sz="6300">
                <a:solidFill>
                  <a:schemeClr val="tx1">
                    <a:tint val="75000"/>
                  </a:schemeClr>
                </a:solidFill>
              </a:defRPr>
            </a:lvl1pPr>
          </a:lstStyle>
          <a:p>
            <a:fld id="{85D4C4CA-94A1-834E-A2BA-CE4D58E93A41}" type="datetimeFigureOut">
              <a:rPr lang="en-US" smtClean="0"/>
              <a:t>4/26/2016</a:t>
            </a:fld>
            <a:endParaRPr lang="en-US"/>
          </a:p>
        </p:txBody>
      </p:sp>
      <p:sp>
        <p:nvSpPr>
          <p:cNvPr id="5" name="Footer Placeholder 4"/>
          <p:cNvSpPr>
            <a:spLocks noGrp="1"/>
          </p:cNvSpPr>
          <p:nvPr>
            <p:ph type="ftr" sz="quarter" idx="3"/>
          </p:nvPr>
        </p:nvSpPr>
        <p:spPr>
          <a:xfrm>
            <a:off x="17495520" y="30510482"/>
            <a:ext cx="16215360" cy="1752600"/>
          </a:xfrm>
          <a:prstGeom prst="rect">
            <a:avLst/>
          </a:prstGeom>
        </p:spPr>
        <p:txBody>
          <a:bodyPr vert="horz" lIns="480709" tIns="240355" rIns="480709" bIns="240355" rtlCol="0" anchor="ctr"/>
          <a:lstStyle>
            <a:lvl1pPr algn="ctr">
              <a:defRPr sz="6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30510482"/>
            <a:ext cx="11948160" cy="1752600"/>
          </a:xfrm>
          <a:prstGeom prst="rect">
            <a:avLst/>
          </a:prstGeom>
        </p:spPr>
        <p:txBody>
          <a:bodyPr vert="horz" lIns="480709" tIns="240355" rIns="480709" bIns="240355" rtlCol="0" anchor="ctr"/>
          <a:lstStyle>
            <a:lvl1pPr algn="r">
              <a:defRPr sz="6300">
                <a:solidFill>
                  <a:schemeClr val="tx1">
                    <a:tint val="75000"/>
                  </a:schemeClr>
                </a:solidFill>
              </a:defRPr>
            </a:lvl1pPr>
          </a:lstStyle>
          <a:p>
            <a:fld id="{D76FB06D-23CD-0545-AB49-68006C960DF0}" type="slidenum">
              <a:rPr lang="en-US" smtClean="0"/>
              <a:t>‹#›</a:t>
            </a:fld>
            <a:endParaRPr lang="en-US"/>
          </a:p>
        </p:txBody>
      </p:sp>
    </p:spTree>
    <p:extLst>
      <p:ext uri="{BB962C8B-B14F-4D97-AF65-F5344CB8AC3E}">
        <p14:creationId xmlns:p14="http://schemas.microsoft.com/office/powerpoint/2010/main" val="4161786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403546" rtl="0" eaLnBrk="1" latinLnBrk="0" hangingPunct="1">
        <a:spcBef>
          <a:spcPct val="0"/>
        </a:spcBef>
        <a:buNone/>
        <a:defRPr sz="23100" kern="1200">
          <a:solidFill>
            <a:schemeClr val="tx1"/>
          </a:solidFill>
          <a:latin typeface="+mj-lt"/>
          <a:ea typeface="+mj-ea"/>
          <a:cs typeface="+mj-cs"/>
        </a:defRPr>
      </a:lvl1pPr>
    </p:titleStyle>
    <p:bodyStyle>
      <a:lvl1pPr marL="1802660" indent="-1802660" algn="l" defTabSz="2403546" rtl="0" eaLnBrk="1" latinLnBrk="0" hangingPunct="1">
        <a:spcBef>
          <a:spcPct val="20000"/>
        </a:spcBef>
        <a:buFont typeface="Arial"/>
        <a:buChar char="•"/>
        <a:defRPr sz="16800" kern="1200">
          <a:solidFill>
            <a:schemeClr val="tx1"/>
          </a:solidFill>
          <a:latin typeface="+mn-lt"/>
          <a:ea typeface="+mn-ea"/>
          <a:cs typeface="+mn-cs"/>
        </a:defRPr>
      </a:lvl1pPr>
      <a:lvl2pPr marL="3905762" indent="-1502216" algn="l" defTabSz="2403546" rtl="0" eaLnBrk="1" latinLnBrk="0" hangingPunct="1">
        <a:spcBef>
          <a:spcPct val="20000"/>
        </a:spcBef>
        <a:buFont typeface="Arial"/>
        <a:buChar char="–"/>
        <a:defRPr sz="14700" kern="1200">
          <a:solidFill>
            <a:schemeClr val="tx1"/>
          </a:solidFill>
          <a:latin typeface="+mn-lt"/>
          <a:ea typeface="+mn-ea"/>
          <a:cs typeface="+mn-cs"/>
        </a:defRPr>
      </a:lvl2pPr>
      <a:lvl3pPr marL="6008865" indent="-1201773" algn="l" defTabSz="2403546" rtl="0" eaLnBrk="1" latinLnBrk="0" hangingPunct="1">
        <a:spcBef>
          <a:spcPct val="20000"/>
        </a:spcBef>
        <a:buFont typeface="Arial"/>
        <a:buChar char="•"/>
        <a:defRPr sz="12600" kern="1200">
          <a:solidFill>
            <a:schemeClr val="tx1"/>
          </a:solidFill>
          <a:latin typeface="+mn-lt"/>
          <a:ea typeface="+mn-ea"/>
          <a:cs typeface="+mn-cs"/>
        </a:defRPr>
      </a:lvl3pPr>
      <a:lvl4pPr marL="8412411" indent="-1201773" algn="l" defTabSz="2403546" rtl="0" eaLnBrk="1" latinLnBrk="0" hangingPunct="1">
        <a:spcBef>
          <a:spcPct val="20000"/>
        </a:spcBef>
        <a:buFont typeface="Arial"/>
        <a:buChar char="–"/>
        <a:defRPr sz="10500" kern="1200">
          <a:solidFill>
            <a:schemeClr val="tx1"/>
          </a:solidFill>
          <a:latin typeface="+mn-lt"/>
          <a:ea typeface="+mn-ea"/>
          <a:cs typeface="+mn-cs"/>
        </a:defRPr>
      </a:lvl4pPr>
      <a:lvl5pPr marL="10815958" indent="-1201773" algn="l" defTabSz="2403546" rtl="0" eaLnBrk="1" latinLnBrk="0" hangingPunct="1">
        <a:spcBef>
          <a:spcPct val="20000"/>
        </a:spcBef>
        <a:buFont typeface="Arial"/>
        <a:buChar char="»"/>
        <a:defRPr sz="10500" kern="1200">
          <a:solidFill>
            <a:schemeClr val="tx1"/>
          </a:solidFill>
          <a:latin typeface="+mn-lt"/>
          <a:ea typeface="+mn-ea"/>
          <a:cs typeface="+mn-cs"/>
        </a:defRPr>
      </a:lvl5pPr>
      <a:lvl6pPr marL="13219504" indent="-1201773" algn="l" defTabSz="2403546" rtl="0" eaLnBrk="1" latinLnBrk="0" hangingPunct="1">
        <a:spcBef>
          <a:spcPct val="20000"/>
        </a:spcBef>
        <a:buFont typeface="Arial"/>
        <a:buChar char="•"/>
        <a:defRPr sz="10500" kern="1200">
          <a:solidFill>
            <a:schemeClr val="tx1"/>
          </a:solidFill>
          <a:latin typeface="+mn-lt"/>
          <a:ea typeface="+mn-ea"/>
          <a:cs typeface="+mn-cs"/>
        </a:defRPr>
      </a:lvl6pPr>
      <a:lvl7pPr marL="15623050" indent="-1201773" algn="l" defTabSz="2403546" rtl="0" eaLnBrk="1" latinLnBrk="0" hangingPunct="1">
        <a:spcBef>
          <a:spcPct val="20000"/>
        </a:spcBef>
        <a:buFont typeface="Arial"/>
        <a:buChar char="•"/>
        <a:defRPr sz="10500" kern="1200">
          <a:solidFill>
            <a:schemeClr val="tx1"/>
          </a:solidFill>
          <a:latin typeface="+mn-lt"/>
          <a:ea typeface="+mn-ea"/>
          <a:cs typeface="+mn-cs"/>
        </a:defRPr>
      </a:lvl7pPr>
      <a:lvl8pPr marL="18026596" indent="-1201773" algn="l" defTabSz="2403546" rtl="0" eaLnBrk="1" latinLnBrk="0" hangingPunct="1">
        <a:spcBef>
          <a:spcPct val="20000"/>
        </a:spcBef>
        <a:buFont typeface="Arial"/>
        <a:buChar char="•"/>
        <a:defRPr sz="10500" kern="1200">
          <a:solidFill>
            <a:schemeClr val="tx1"/>
          </a:solidFill>
          <a:latin typeface="+mn-lt"/>
          <a:ea typeface="+mn-ea"/>
          <a:cs typeface="+mn-cs"/>
        </a:defRPr>
      </a:lvl8pPr>
      <a:lvl9pPr marL="20430142" indent="-1201773" algn="l" defTabSz="2403546" rtl="0" eaLnBrk="1" latinLnBrk="0" hangingPunct="1">
        <a:spcBef>
          <a:spcPct val="20000"/>
        </a:spcBef>
        <a:buFont typeface="Arial"/>
        <a:buChar char="•"/>
        <a:defRPr sz="10500" kern="1200">
          <a:solidFill>
            <a:schemeClr val="tx1"/>
          </a:solidFill>
          <a:latin typeface="+mn-lt"/>
          <a:ea typeface="+mn-ea"/>
          <a:cs typeface="+mn-cs"/>
        </a:defRPr>
      </a:lvl9pPr>
    </p:bodyStyle>
    <p:otherStyle>
      <a:defPPr>
        <a:defRPr lang="en-US"/>
      </a:defPPr>
      <a:lvl1pPr marL="0" algn="l" defTabSz="2403546" rtl="0" eaLnBrk="1" latinLnBrk="0" hangingPunct="1">
        <a:defRPr sz="9500" kern="1200">
          <a:solidFill>
            <a:schemeClr val="tx1"/>
          </a:solidFill>
          <a:latin typeface="+mn-lt"/>
          <a:ea typeface="+mn-ea"/>
          <a:cs typeface="+mn-cs"/>
        </a:defRPr>
      </a:lvl1pPr>
      <a:lvl2pPr marL="2403546" algn="l" defTabSz="2403546" rtl="0" eaLnBrk="1" latinLnBrk="0" hangingPunct="1">
        <a:defRPr sz="9500" kern="1200">
          <a:solidFill>
            <a:schemeClr val="tx1"/>
          </a:solidFill>
          <a:latin typeface="+mn-lt"/>
          <a:ea typeface="+mn-ea"/>
          <a:cs typeface="+mn-cs"/>
        </a:defRPr>
      </a:lvl2pPr>
      <a:lvl3pPr marL="4807092" algn="l" defTabSz="2403546" rtl="0" eaLnBrk="1" latinLnBrk="0" hangingPunct="1">
        <a:defRPr sz="9500" kern="1200">
          <a:solidFill>
            <a:schemeClr val="tx1"/>
          </a:solidFill>
          <a:latin typeface="+mn-lt"/>
          <a:ea typeface="+mn-ea"/>
          <a:cs typeface="+mn-cs"/>
        </a:defRPr>
      </a:lvl3pPr>
      <a:lvl4pPr marL="7210638" algn="l" defTabSz="2403546" rtl="0" eaLnBrk="1" latinLnBrk="0" hangingPunct="1">
        <a:defRPr sz="9500" kern="1200">
          <a:solidFill>
            <a:schemeClr val="tx1"/>
          </a:solidFill>
          <a:latin typeface="+mn-lt"/>
          <a:ea typeface="+mn-ea"/>
          <a:cs typeface="+mn-cs"/>
        </a:defRPr>
      </a:lvl4pPr>
      <a:lvl5pPr marL="9614184" algn="l" defTabSz="2403546" rtl="0" eaLnBrk="1" latinLnBrk="0" hangingPunct="1">
        <a:defRPr sz="9500" kern="1200">
          <a:solidFill>
            <a:schemeClr val="tx1"/>
          </a:solidFill>
          <a:latin typeface="+mn-lt"/>
          <a:ea typeface="+mn-ea"/>
          <a:cs typeface="+mn-cs"/>
        </a:defRPr>
      </a:lvl5pPr>
      <a:lvl6pPr marL="12017731" algn="l" defTabSz="2403546" rtl="0" eaLnBrk="1" latinLnBrk="0" hangingPunct="1">
        <a:defRPr sz="9500" kern="1200">
          <a:solidFill>
            <a:schemeClr val="tx1"/>
          </a:solidFill>
          <a:latin typeface="+mn-lt"/>
          <a:ea typeface="+mn-ea"/>
          <a:cs typeface="+mn-cs"/>
        </a:defRPr>
      </a:lvl6pPr>
      <a:lvl7pPr marL="14421277" algn="l" defTabSz="2403546" rtl="0" eaLnBrk="1" latinLnBrk="0" hangingPunct="1">
        <a:defRPr sz="9500" kern="1200">
          <a:solidFill>
            <a:schemeClr val="tx1"/>
          </a:solidFill>
          <a:latin typeface="+mn-lt"/>
          <a:ea typeface="+mn-ea"/>
          <a:cs typeface="+mn-cs"/>
        </a:defRPr>
      </a:lvl7pPr>
      <a:lvl8pPr marL="16824823" algn="l" defTabSz="2403546" rtl="0" eaLnBrk="1" latinLnBrk="0" hangingPunct="1">
        <a:defRPr sz="9500" kern="1200">
          <a:solidFill>
            <a:schemeClr val="tx1"/>
          </a:solidFill>
          <a:latin typeface="+mn-lt"/>
          <a:ea typeface="+mn-ea"/>
          <a:cs typeface="+mn-cs"/>
        </a:defRPr>
      </a:lvl8pPr>
      <a:lvl9pPr marL="19228369" algn="l" defTabSz="2403546" rtl="0" eaLnBrk="1" latinLnBrk="0" hangingPunct="1">
        <a:defRPr sz="9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51206400" cy="6203875"/>
          </a:xfrm>
          <a:prstGeom prst="rect">
            <a:avLst/>
          </a:prstGeom>
          <a:solidFill>
            <a:srgbClr val="264162"/>
          </a:solidFill>
          <a:ln>
            <a:solidFill>
              <a:srgbClr val="26416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Trebuchet MS"/>
              <a:cs typeface="Trebuchet MS"/>
            </a:endParaRPr>
          </a:p>
        </p:txBody>
      </p:sp>
      <p:sp>
        <p:nvSpPr>
          <p:cNvPr id="6" name="Title 1"/>
          <p:cNvSpPr txBox="1">
            <a:spLocks/>
          </p:cNvSpPr>
          <p:nvPr/>
        </p:nvSpPr>
        <p:spPr>
          <a:xfrm>
            <a:off x="7124700" y="1430093"/>
            <a:ext cx="37103442" cy="1569660"/>
          </a:xfrm>
          <a:prstGeom prst="rect">
            <a:avLst/>
          </a:prstGeom>
        </p:spPr>
        <p:txBody>
          <a:bodyPr wrap="square">
            <a:spAutoFit/>
          </a:bodyPr>
          <a:lstStyle>
            <a:lvl1pPr algn="ctr" defTabSz="2403546" rtl="0" eaLnBrk="1" latinLnBrk="0" hangingPunct="1">
              <a:spcBef>
                <a:spcPct val="0"/>
              </a:spcBef>
              <a:buNone/>
              <a:defRPr sz="23100" kern="1200">
                <a:solidFill>
                  <a:schemeClr val="tx1"/>
                </a:solidFill>
                <a:latin typeface="+mj-lt"/>
                <a:ea typeface="+mj-ea"/>
                <a:cs typeface="+mj-cs"/>
              </a:defRPr>
            </a:lvl1pPr>
          </a:lstStyle>
          <a:p>
            <a:r>
              <a:rPr lang="en-US" sz="9600" dirty="0">
                <a:solidFill>
                  <a:srgbClr val="FFD96E"/>
                </a:solidFill>
                <a:latin typeface="Trebuchet MS"/>
                <a:cs typeface="Trebuchet MS"/>
              </a:rPr>
              <a:t>Triple </a:t>
            </a:r>
            <a:r>
              <a:rPr lang="en-US" sz="9600" dirty="0" smtClean="0">
                <a:solidFill>
                  <a:srgbClr val="FFD96E"/>
                </a:solidFill>
                <a:latin typeface="Trebuchet MS"/>
                <a:cs typeface="Trebuchet MS"/>
              </a:rPr>
              <a:t>Positive </a:t>
            </a:r>
            <a:r>
              <a:rPr lang="en-US" sz="9600" dirty="0">
                <a:solidFill>
                  <a:srgbClr val="FFD96E"/>
                </a:solidFill>
                <a:latin typeface="Trebuchet MS"/>
                <a:cs typeface="Trebuchet MS"/>
              </a:rPr>
              <a:t>B</a:t>
            </a:r>
            <a:r>
              <a:rPr lang="en-US" sz="9600" dirty="0" smtClean="0">
                <a:solidFill>
                  <a:srgbClr val="FFD96E"/>
                </a:solidFill>
                <a:latin typeface="Trebuchet MS"/>
                <a:cs typeface="Trebuchet MS"/>
              </a:rPr>
              <a:t>reast </a:t>
            </a:r>
            <a:r>
              <a:rPr lang="en-US" sz="9600" dirty="0">
                <a:solidFill>
                  <a:srgbClr val="FFD96E"/>
                </a:solidFill>
                <a:latin typeface="Trebuchet MS"/>
                <a:cs typeface="Trebuchet MS"/>
              </a:rPr>
              <a:t>C</a:t>
            </a:r>
            <a:r>
              <a:rPr lang="en-US" sz="9600" dirty="0" smtClean="0">
                <a:solidFill>
                  <a:srgbClr val="FFD96E"/>
                </a:solidFill>
                <a:latin typeface="Trebuchet MS"/>
                <a:cs typeface="Trebuchet MS"/>
              </a:rPr>
              <a:t>ancer</a:t>
            </a:r>
            <a:r>
              <a:rPr lang="en-US" sz="9600" dirty="0">
                <a:solidFill>
                  <a:srgbClr val="FFD96E"/>
                </a:solidFill>
                <a:latin typeface="Trebuchet MS"/>
                <a:cs typeface="Trebuchet MS"/>
              </a:rPr>
              <a:t>: A </a:t>
            </a:r>
            <a:r>
              <a:rPr lang="en-US" sz="9600" dirty="0" smtClean="0">
                <a:solidFill>
                  <a:srgbClr val="FFD96E"/>
                </a:solidFill>
                <a:latin typeface="Trebuchet MS"/>
                <a:cs typeface="Trebuchet MS"/>
              </a:rPr>
              <a:t>Distinct </a:t>
            </a:r>
            <a:r>
              <a:rPr lang="en-US" sz="9600" dirty="0">
                <a:solidFill>
                  <a:srgbClr val="FFD96E"/>
                </a:solidFill>
                <a:latin typeface="Trebuchet MS"/>
                <a:cs typeface="Trebuchet MS"/>
              </a:rPr>
              <a:t>S</a:t>
            </a:r>
            <a:r>
              <a:rPr lang="en-US" sz="9600" dirty="0" smtClean="0">
                <a:solidFill>
                  <a:srgbClr val="FFD96E"/>
                </a:solidFill>
                <a:latin typeface="Trebuchet MS"/>
                <a:cs typeface="Trebuchet MS"/>
              </a:rPr>
              <a:t>ubtype</a:t>
            </a:r>
            <a:endParaRPr lang="en-US" sz="8800" dirty="0">
              <a:solidFill>
                <a:srgbClr val="FFD96E"/>
              </a:solidFill>
              <a:latin typeface="Trebuchet MS"/>
              <a:cs typeface="Trebuchet MS"/>
            </a:endParaRPr>
          </a:p>
        </p:txBody>
      </p:sp>
      <p:sp>
        <p:nvSpPr>
          <p:cNvPr id="8" name="Text Placeholder 4"/>
          <p:cNvSpPr txBox="1">
            <a:spLocks/>
          </p:cNvSpPr>
          <p:nvPr/>
        </p:nvSpPr>
        <p:spPr>
          <a:xfrm>
            <a:off x="3216965" y="3017755"/>
            <a:ext cx="44772470" cy="1224068"/>
          </a:xfrm>
          <a:prstGeom prst="rect">
            <a:avLst/>
          </a:prstGeom>
        </p:spPr>
        <p:txBody>
          <a:bodyPr vert="horz" wrap="square" lIns="480709" tIns="240355" rIns="480709" bIns="240355" rtlCol="0" anchor="ctr">
            <a:spAutoFit/>
          </a:bodyPr>
          <a:lstStyle>
            <a:defPPr>
              <a:defRPr lang="en-US"/>
            </a:defPPr>
            <a:lvl1pPr marL="0" algn="r" defTabSz="2403546" rtl="0" eaLnBrk="1" latinLnBrk="0" hangingPunct="1">
              <a:defRPr sz="6300" kern="1200">
                <a:solidFill>
                  <a:schemeClr val="tx1">
                    <a:tint val="75000"/>
                  </a:schemeClr>
                </a:solidFill>
                <a:latin typeface="+mn-lt"/>
                <a:ea typeface="+mn-ea"/>
                <a:cs typeface="+mn-cs"/>
              </a:defRPr>
            </a:lvl1pPr>
            <a:lvl2pPr marL="2403546" algn="l" defTabSz="2403546" rtl="0" eaLnBrk="1" latinLnBrk="0" hangingPunct="1">
              <a:defRPr sz="9500" kern="1200">
                <a:solidFill>
                  <a:schemeClr val="tx1"/>
                </a:solidFill>
                <a:latin typeface="+mn-lt"/>
                <a:ea typeface="+mn-ea"/>
                <a:cs typeface="+mn-cs"/>
              </a:defRPr>
            </a:lvl2pPr>
            <a:lvl3pPr marL="4807092" algn="l" defTabSz="2403546" rtl="0" eaLnBrk="1" latinLnBrk="0" hangingPunct="1">
              <a:defRPr sz="9500" kern="1200">
                <a:solidFill>
                  <a:schemeClr val="tx1"/>
                </a:solidFill>
                <a:latin typeface="+mn-lt"/>
                <a:ea typeface="+mn-ea"/>
                <a:cs typeface="+mn-cs"/>
              </a:defRPr>
            </a:lvl3pPr>
            <a:lvl4pPr marL="7210638" algn="l" defTabSz="2403546" rtl="0" eaLnBrk="1" latinLnBrk="0" hangingPunct="1">
              <a:defRPr sz="9500" kern="1200">
                <a:solidFill>
                  <a:schemeClr val="tx1"/>
                </a:solidFill>
                <a:latin typeface="+mn-lt"/>
                <a:ea typeface="+mn-ea"/>
                <a:cs typeface="+mn-cs"/>
              </a:defRPr>
            </a:lvl4pPr>
            <a:lvl5pPr marL="9614184" algn="l" defTabSz="2403546" rtl="0" eaLnBrk="1" latinLnBrk="0" hangingPunct="1">
              <a:defRPr sz="9500" kern="1200">
                <a:solidFill>
                  <a:schemeClr val="tx1"/>
                </a:solidFill>
                <a:latin typeface="+mn-lt"/>
                <a:ea typeface="+mn-ea"/>
                <a:cs typeface="+mn-cs"/>
              </a:defRPr>
            </a:lvl5pPr>
            <a:lvl6pPr marL="12017731" algn="l" defTabSz="2403546" rtl="0" eaLnBrk="1" latinLnBrk="0" hangingPunct="1">
              <a:defRPr sz="9500" kern="1200">
                <a:solidFill>
                  <a:schemeClr val="tx1"/>
                </a:solidFill>
                <a:latin typeface="+mn-lt"/>
                <a:ea typeface="+mn-ea"/>
                <a:cs typeface="+mn-cs"/>
              </a:defRPr>
            </a:lvl6pPr>
            <a:lvl7pPr marL="14421277" algn="l" defTabSz="2403546" rtl="0" eaLnBrk="1" latinLnBrk="0" hangingPunct="1">
              <a:defRPr sz="9500" kern="1200">
                <a:solidFill>
                  <a:schemeClr val="tx1"/>
                </a:solidFill>
                <a:latin typeface="+mn-lt"/>
                <a:ea typeface="+mn-ea"/>
                <a:cs typeface="+mn-cs"/>
              </a:defRPr>
            </a:lvl7pPr>
            <a:lvl8pPr marL="16824823" algn="l" defTabSz="2403546" rtl="0" eaLnBrk="1" latinLnBrk="0" hangingPunct="1">
              <a:defRPr sz="9500" kern="1200">
                <a:solidFill>
                  <a:schemeClr val="tx1"/>
                </a:solidFill>
                <a:latin typeface="+mn-lt"/>
                <a:ea typeface="+mn-ea"/>
                <a:cs typeface="+mn-cs"/>
              </a:defRPr>
            </a:lvl8pPr>
            <a:lvl9pPr marL="19228369" algn="l" defTabSz="2403546" rtl="0" eaLnBrk="1" latinLnBrk="0" hangingPunct="1">
              <a:defRPr sz="9500" kern="1200">
                <a:solidFill>
                  <a:schemeClr val="tx1"/>
                </a:solidFill>
                <a:latin typeface="+mn-lt"/>
                <a:ea typeface="+mn-ea"/>
                <a:cs typeface="+mn-cs"/>
              </a:defRPr>
            </a:lvl9pPr>
          </a:lstStyle>
          <a:p>
            <a:pPr algn="ctr"/>
            <a:r>
              <a:rPr lang="en-US" sz="4800" dirty="0" err="1">
                <a:solidFill>
                  <a:schemeClr val="bg1"/>
                </a:solidFill>
                <a:latin typeface="Trebuchet MS"/>
                <a:cs typeface="Trebuchet MS"/>
              </a:rPr>
              <a:t>Shoaib</a:t>
            </a:r>
            <a:r>
              <a:rPr lang="en-US" sz="4800" dirty="0">
                <a:solidFill>
                  <a:schemeClr val="bg1"/>
                </a:solidFill>
                <a:latin typeface="Trebuchet MS"/>
                <a:cs typeface="Trebuchet MS"/>
              </a:rPr>
              <a:t> </a:t>
            </a:r>
            <a:r>
              <a:rPr lang="en-US" sz="4800" dirty="0" err="1">
                <a:solidFill>
                  <a:schemeClr val="bg1"/>
                </a:solidFill>
                <a:latin typeface="Trebuchet MS"/>
                <a:cs typeface="Trebuchet MS"/>
              </a:rPr>
              <a:t>Junejo</a:t>
            </a:r>
            <a:r>
              <a:rPr lang="en-US" sz="4800" dirty="0">
                <a:solidFill>
                  <a:schemeClr val="bg1"/>
                </a:solidFill>
                <a:latin typeface="Trebuchet MS"/>
                <a:cs typeface="Trebuchet MS"/>
              </a:rPr>
              <a:t> MD, </a:t>
            </a:r>
            <a:r>
              <a:rPr lang="en-US" sz="4800" dirty="0" err="1" smtClean="0">
                <a:solidFill>
                  <a:schemeClr val="bg1"/>
                </a:solidFill>
                <a:latin typeface="Trebuchet MS"/>
                <a:cs typeface="Trebuchet MS"/>
              </a:rPr>
              <a:t>Keerat</a:t>
            </a:r>
            <a:r>
              <a:rPr lang="en-US" sz="4800" dirty="0" smtClean="0">
                <a:solidFill>
                  <a:schemeClr val="bg1"/>
                </a:solidFill>
                <a:latin typeface="Trebuchet MS"/>
                <a:cs typeface="Trebuchet MS"/>
              </a:rPr>
              <a:t> </a:t>
            </a:r>
            <a:r>
              <a:rPr lang="en-US" sz="4800" dirty="0" err="1" smtClean="0">
                <a:solidFill>
                  <a:schemeClr val="bg1"/>
                </a:solidFill>
                <a:latin typeface="Trebuchet MS"/>
                <a:cs typeface="Trebuchet MS"/>
              </a:rPr>
              <a:t>Rai</a:t>
            </a:r>
            <a:r>
              <a:rPr lang="en-US" sz="4800" dirty="0" smtClean="0">
                <a:solidFill>
                  <a:schemeClr val="bg1"/>
                </a:solidFill>
                <a:latin typeface="Trebuchet MS"/>
                <a:cs typeface="Trebuchet MS"/>
              </a:rPr>
              <a:t> </a:t>
            </a:r>
            <a:r>
              <a:rPr lang="en-US" sz="4800" dirty="0" err="1">
                <a:solidFill>
                  <a:schemeClr val="bg1"/>
                </a:solidFill>
                <a:latin typeface="Trebuchet MS"/>
                <a:cs typeface="Trebuchet MS"/>
              </a:rPr>
              <a:t>Ahuja</a:t>
            </a:r>
            <a:r>
              <a:rPr lang="en-US" sz="4800" dirty="0">
                <a:solidFill>
                  <a:schemeClr val="bg1"/>
                </a:solidFill>
                <a:latin typeface="Trebuchet MS"/>
                <a:cs typeface="Trebuchet MS"/>
              </a:rPr>
              <a:t> MD, Vincent Rizzo MD, </a:t>
            </a:r>
            <a:r>
              <a:rPr lang="en-US" sz="4800" dirty="0" err="1">
                <a:solidFill>
                  <a:schemeClr val="bg1"/>
                </a:solidFill>
                <a:latin typeface="Trebuchet MS"/>
                <a:cs typeface="Trebuchet MS"/>
              </a:rPr>
              <a:t>Tayyaba</a:t>
            </a:r>
            <a:r>
              <a:rPr lang="en-US" sz="4800" dirty="0">
                <a:solidFill>
                  <a:schemeClr val="bg1"/>
                </a:solidFill>
                <a:latin typeface="Trebuchet MS"/>
                <a:cs typeface="Trebuchet MS"/>
              </a:rPr>
              <a:t> </a:t>
            </a:r>
            <a:r>
              <a:rPr lang="en-US" sz="4800" dirty="0" smtClean="0">
                <a:solidFill>
                  <a:schemeClr val="bg1"/>
                </a:solidFill>
                <a:latin typeface="Trebuchet MS"/>
                <a:cs typeface="Trebuchet MS"/>
              </a:rPr>
              <a:t>Bashir </a:t>
            </a:r>
            <a:r>
              <a:rPr lang="en-US" sz="4800" dirty="0">
                <a:solidFill>
                  <a:schemeClr val="bg1"/>
                </a:solidFill>
                <a:latin typeface="Trebuchet MS"/>
                <a:cs typeface="Trebuchet MS"/>
              </a:rPr>
              <a:t>MD</a:t>
            </a:r>
            <a:r>
              <a:rPr lang="en-US" sz="4800" dirty="0">
                <a:latin typeface="Trebuchet MS"/>
                <a:cs typeface="Trebuchet MS"/>
              </a:rPr>
              <a:t>.</a:t>
            </a:r>
            <a:endParaRPr lang="en-US" sz="4800" dirty="0">
              <a:solidFill>
                <a:srgbClr val="FFFFFF"/>
              </a:solidFill>
              <a:latin typeface="Trebuchet MS"/>
              <a:cs typeface="Trebuchet MS"/>
            </a:endParaRPr>
          </a:p>
        </p:txBody>
      </p:sp>
      <p:sp>
        <p:nvSpPr>
          <p:cNvPr id="9" name="TextBox 8"/>
          <p:cNvSpPr txBox="1"/>
          <p:nvPr/>
        </p:nvSpPr>
        <p:spPr>
          <a:xfrm>
            <a:off x="-161967" y="4384438"/>
            <a:ext cx="51206400" cy="1261884"/>
          </a:xfrm>
          <a:prstGeom prst="rect">
            <a:avLst/>
          </a:prstGeom>
          <a:noFill/>
        </p:spPr>
        <p:txBody>
          <a:bodyPr wrap="square" rtlCol="0">
            <a:spAutoFit/>
          </a:bodyPr>
          <a:lstStyle/>
          <a:p>
            <a:pPr algn="ctr"/>
            <a:r>
              <a:rPr lang="en-US" sz="4000" dirty="0">
                <a:solidFill>
                  <a:schemeClr val="bg1"/>
                </a:solidFill>
                <a:latin typeface="Trebuchet MS"/>
                <a:cs typeface="Trebuchet MS"/>
              </a:rPr>
              <a:t>Department of Medicine</a:t>
            </a:r>
            <a:r>
              <a:rPr lang="en-US" sz="4000" dirty="0" smtClean="0">
                <a:solidFill>
                  <a:schemeClr val="bg1"/>
                </a:solidFill>
                <a:latin typeface="Trebuchet MS"/>
                <a:cs typeface="Trebuchet MS"/>
              </a:rPr>
              <a:t>, </a:t>
            </a:r>
            <a:r>
              <a:rPr lang="en-US" sz="4000" dirty="0" smtClean="0">
                <a:solidFill>
                  <a:schemeClr val="bg1"/>
                </a:solidFill>
                <a:latin typeface="Trebuchet MS"/>
                <a:cs typeface="Trebuchet MS"/>
              </a:rPr>
              <a:t>NYC Health + Hospital/Queens. </a:t>
            </a:r>
            <a:r>
              <a:rPr lang="en-US" sz="4000" dirty="0">
                <a:solidFill>
                  <a:schemeClr val="bg1"/>
                </a:solidFill>
                <a:latin typeface="Trebuchet MS"/>
                <a:cs typeface="Trebuchet MS"/>
              </a:rPr>
              <a:t>Icahn School of Medicine at Mount Sinai</a:t>
            </a:r>
            <a:r>
              <a:rPr lang="en-US" sz="3900" dirty="0" smtClean="0">
                <a:solidFill>
                  <a:srgbClr val="FFFFFF"/>
                </a:solidFill>
                <a:latin typeface="Trebuchet MS"/>
                <a:cs typeface="Trebuchet MS"/>
              </a:rPr>
              <a:t> </a:t>
            </a:r>
          </a:p>
          <a:p>
            <a:pPr algn="ctr"/>
            <a:endParaRPr lang="en-US" sz="3600" dirty="0">
              <a:solidFill>
                <a:srgbClr val="FFFFFF"/>
              </a:solidFill>
              <a:latin typeface="Trebuchet MS"/>
              <a:cs typeface="Trebuchet MS"/>
            </a:endParaRPr>
          </a:p>
        </p:txBody>
      </p:sp>
      <p:sp>
        <p:nvSpPr>
          <p:cNvPr id="12" name="TextBox 11"/>
          <p:cNvSpPr txBox="1"/>
          <p:nvPr/>
        </p:nvSpPr>
        <p:spPr>
          <a:xfrm>
            <a:off x="660400" y="7357955"/>
            <a:ext cx="14185846" cy="9571850"/>
          </a:xfrm>
          <a:prstGeom prst="rect">
            <a:avLst/>
          </a:prstGeom>
          <a:noFill/>
        </p:spPr>
        <p:txBody>
          <a:bodyPr wrap="square" rtlCol="0">
            <a:spAutoFit/>
          </a:bodyPr>
          <a:lstStyle/>
          <a:p>
            <a:r>
              <a:rPr lang="en-US" sz="4400" dirty="0">
                <a:latin typeface="Trebuchet MS"/>
                <a:cs typeface="Trebuchet MS"/>
              </a:rPr>
              <a:t>Breast cancer is a heterogeneous disease. In about 20% of breast cancers, multiple copies of the human epidermal growth factor receptor-2 gene (HER2/</a:t>
            </a:r>
            <a:r>
              <a:rPr lang="en-US" sz="4400" dirty="0" err="1">
                <a:latin typeface="Trebuchet MS"/>
                <a:cs typeface="Trebuchet MS"/>
              </a:rPr>
              <a:t>neu</a:t>
            </a:r>
            <a:r>
              <a:rPr lang="en-US" sz="4400" dirty="0">
                <a:latin typeface="Trebuchet MS"/>
                <a:cs typeface="Trebuchet MS"/>
              </a:rPr>
              <a:t>) are found. All normal cells, including breast epithelial cells have two copies of the HER2/</a:t>
            </a:r>
            <a:r>
              <a:rPr lang="en-US" sz="4400" dirty="0" err="1">
                <a:latin typeface="Trebuchet MS"/>
                <a:cs typeface="Trebuchet MS"/>
              </a:rPr>
              <a:t>neu</a:t>
            </a:r>
            <a:r>
              <a:rPr lang="en-US" sz="4400" dirty="0">
                <a:latin typeface="Trebuchet MS"/>
                <a:cs typeface="Trebuchet MS"/>
              </a:rPr>
              <a:t> gene. Among HER-2 positive tumors, Hormonal receptor status has distinct subtypes, with dissimilar clinical behavior and different sensitivity to anticancer agents. HER-2 protein </a:t>
            </a:r>
            <a:r>
              <a:rPr lang="en-US" sz="4400">
                <a:latin typeface="Trebuchet MS"/>
                <a:cs typeface="Trebuchet MS"/>
              </a:rPr>
              <a:t>overexpression </a:t>
            </a:r>
            <a:r>
              <a:rPr lang="en-US" sz="4400" smtClean="0">
                <a:latin typeface="Trebuchet MS"/>
                <a:cs typeface="Trebuchet MS"/>
              </a:rPr>
              <a:t>is </a:t>
            </a:r>
            <a:r>
              <a:rPr lang="en-US" sz="4400" dirty="0">
                <a:latin typeface="Trebuchet MS"/>
                <a:cs typeface="Trebuchet MS"/>
              </a:rPr>
              <a:t>reported in 15–20% of primary breast </a:t>
            </a:r>
            <a:r>
              <a:rPr lang="en-US" sz="4400" dirty="0" smtClean="0">
                <a:latin typeface="Trebuchet MS"/>
                <a:cs typeface="Trebuchet MS"/>
              </a:rPr>
              <a:t>carcinomas</a:t>
            </a:r>
            <a:r>
              <a:rPr lang="en-US" sz="4400" baseline="30000" dirty="0" smtClean="0">
                <a:latin typeface="Trebuchet MS"/>
                <a:cs typeface="Trebuchet MS"/>
              </a:rPr>
              <a:t>1</a:t>
            </a:r>
            <a:r>
              <a:rPr lang="en-US" sz="4400" dirty="0" smtClean="0">
                <a:latin typeface="Trebuchet MS"/>
                <a:cs typeface="Trebuchet MS"/>
              </a:rPr>
              <a:t>.We </a:t>
            </a:r>
            <a:r>
              <a:rPr lang="en-US" sz="4400" dirty="0">
                <a:latin typeface="Trebuchet MS"/>
                <a:cs typeface="Trebuchet MS"/>
              </a:rPr>
              <a:t>discuss a patient who initially had left breast cancer, ER+, PR-and HER2-, and ten years later develops a contralateral breast ER+/PR+/HER2+.</a:t>
            </a:r>
            <a:endParaRPr lang="en-US" sz="4400" dirty="0" smtClean="0">
              <a:latin typeface="Trebuchet MS"/>
              <a:cs typeface="Trebuchet MS"/>
            </a:endParaRPr>
          </a:p>
          <a:p>
            <a:endParaRPr lang="en-US" sz="4400" dirty="0">
              <a:latin typeface="Trebuchet MS"/>
              <a:cs typeface="Trebuchet MS"/>
            </a:endParaRPr>
          </a:p>
        </p:txBody>
      </p:sp>
      <p:sp>
        <p:nvSpPr>
          <p:cNvPr id="14" name="Text Placeholder 20"/>
          <p:cNvSpPr>
            <a:spLocks noGrp="1"/>
          </p:cNvSpPr>
          <p:nvPr/>
        </p:nvSpPr>
        <p:spPr>
          <a:xfrm>
            <a:off x="762000" y="16623243"/>
            <a:ext cx="14185846" cy="16514399"/>
          </a:xfrm>
          <a:prstGeom prst="rect">
            <a:avLst/>
          </a:prstGeom>
        </p:spPr>
        <p:txBody>
          <a:bodyPr wrap="square" lIns="130622" tIns="130622" rIns="130622" bIns="130622">
            <a:spAutoFit/>
          </a:bodyPr>
          <a:lstStyle>
            <a:lvl1pPr marL="0" indent="0" algn="l" defTabSz="2507943" rtl="0" eaLnBrk="1" latinLnBrk="0" hangingPunct="1">
              <a:spcBef>
                <a:spcPct val="20000"/>
              </a:spcBef>
              <a:buFont typeface="Arial" pitchFamily="34" charset="0"/>
              <a:buNone/>
              <a:defRPr sz="1400" kern="1200">
                <a:solidFill>
                  <a:schemeClr val="tx1"/>
                </a:solidFill>
                <a:latin typeface="Trebuchet MS" pitchFamily="34" charset="0"/>
                <a:ea typeface="+mn-ea"/>
                <a:cs typeface="+mn-cs"/>
              </a:defRPr>
            </a:lvl1pPr>
            <a:lvl2pPr marL="849043"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2pPr>
            <a:lvl3pPr marL="1175598"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3pPr>
            <a:lvl4pPr marL="1534809" indent="-359211"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4pPr>
            <a:lvl5pPr marL="1796053" indent="-261244"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r>
              <a:rPr lang="en-US" sz="4400" dirty="0">
                <a:latin typeface="Trebuchet MS"/>
                <a:cs typeface="Trebuchet MS"/>
              </a:rPr>
              <a:t>The patient is a 57 year old female who found a left breast mass in late 2005. Subsequent lumpectomy and axillary node dissection revealed a 1.4 cm ER positive and PR and HER-2 negative tumor with 0/17 nodes positive. She went on to receive 6 cycles of chemotherapy with subsequent radiation therapy and 5 years of </a:t>
            </a:r>
            <a:r>
              <a:rPr lang="en-US" sz="4400" dirty="0" err="1">
                <a:latin typeface="Trebuchet MS"/>
                <a:cs typeface="Trebuchet MS"/>
              </a:rPr>
              <a:t>tamoxifen</a:t>
            </a:r>
            <a:r>
              <a:rPr lang="en-US" sz="4400" dirty="0">
                <a:latin typeface="Trebuchet MS"/>
                <a:cs typeface="Trebuchet MS"/>
              </a:rPr>
              <a:t>. In December 2014 the patient had an abnormal mammogram which further demonstrated an invasive carcinoma with lobular features which was later found to be ER/PR/Her-2 positive. The patient was again seen in July 2015 and had a right sentinel lymph node and right axillary biopsy which showed localization and 8 of 8 positive nodes along with a matted lymph node mass with </a:t>
            </a:r>
            <a:r>
              <a:rPr lang="en-US" sz="4400" dirty="0" err="1">
                <a:latin typeface="Trebuchet MS"/>
                <a:cs typeface="Trebuchet MS"/>
              </a:rPr>
              <a:t>extranodal</a:t>
            </a:r>
            <a:r>
              <a:rPr lang="en-US" sz="4400" dirty="0">
                <a:latin typeface="Trebuchet MS"/>
                <a:cs typeface="Trebuchet MS"/>
              </a:rPr>
              <a:t> spread. The right breast pathology was positive for invasive lobular carcinoma grade 3 with extensive lymphatic invasion and a mitotic rate score of 2 and </a:t>
            </a:r>
            <a:r>
              <a:rPr lang="en-US" sz="4400" dirty="0" err="1">
                <a:latin typeface="Trebuchet MS"/>
                <a:cs typeface="Trebuchet MS"/>
              </a:rPr>
              <a:t>noottingham</a:t>
            </a:r>
            <a:r>
              <a:rPr lang="en-US" sz="4400" dirty="0">
                <a:latin typeface="Trebuchet MS"/>
                <a:cs typeface="Trebuchet MS"/>
              </a:rPr>
              <a:t> score of 8. It was staged as T3N3. The patient later had a right breast mastectomy as the invasive carcinoma involved 80% of her right breast. She was treated with adjuvant </a:t>
            </a:r>
            <a:r>
              <a:rPr lang="en-US" sz="4400" dirty="0" err="1">
                <a:latin typeface="Trebuchet MS"/>
                <a:cs typeface="Trebuchet MS"/>
              </a:rPr>
              <a:t>Docetaxel</a:t>
            </a:r>
            <a:r>
              <a:rPr lang="en-US" sz="4400" dirty="0">
                <a:latin typeface="Trebuchet MS"/>
                <a:cs typeface="Trebuchet MS"/>
              </a:rPr>
              <a:t>, Carboplatin and </a:t>
            </a:r>
            <a:r>
              <a:rPr lang="en-US" sz="4400" dirty="0" err="1">
                <a:latin typeface="Trebuchet MS"/>
                <a:cs typeface="Trebuchet MS"/>
              </a:rPr>
              <a:t>Trastuzumab</a:t>
            </a:r>
            <a:r>
              <a:rPr lang="en-US" sz="4400" dirty="0">
                <a:latin typeface="Trebuchet MS"/>
                <a:cs typeface="Trebuchet MS"/>
              </a:rPr>
              <a:t> </a:t>
            </a:r>
            <a:r>
              <a:rPr lang="en-US" sz="4400" dirty="0" err="1">
                <a:latin typeface="Trebuchet MS"/>
                <a:cs typeface="Trebuchet MS"/>
              </a:rPr>
              <a:t>february</a:t>
            </a:r>
            <a:r>
              <a:rPr lang="en-US" sz="4400" dirty="0">
                <a:latin typeface="Trebuchet MS"/>
                <a:cs typeface="Trebuchet MS"/>
              </a:rPr>
              <a:t> 2016 and completed 6 doses of chemotherapy. Her family history is significant for a maternal aunt with breast cancer diagnosed at the age of 60. </a:t>
            </a:r>
            <a:endParaRPr lang="en-US" sz="4400" kern="1200" dirty="0">
              <a:latin typeface="Trebuchet MS"/>
              <a:cs typeface="Trebuchet MS"/>
            </a:endParaRPr>
          </a:p>
        </p:txBody>
      </p:sp>
      <p:sp>
        <p:nvSpPr>
          <p:cNvPr id="15" name="Rectangle 14"/>
          <p:cNvSpPr/>
          <p:nvPr/>
        </p:nvSpPr>
        <p:spPr>
          <a:xfrm>
            <a:off x="762000" y="16120520"/>
            <a:ext cx="14185846" cy="812800"/>
          </a:xfrm>
          <a:prstGeom prst="rect">
            <a:avLst/>
          </a:prstGeom>
          <a:solidFill>
            <a:srgbClr val="26416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600" dirty="0" smtClean="0">
                <a:latin typeface="Trebuchet MS"/>
                <a:cs typeface="Trebuchet MS"/>
              </a:rPr>
              <a:t>CASE PRESENTATION</a:t>
            </a:r>
          </a:p>
        </p:txBody>
      </p:sp>
      <p:sp>
        <p:nvSpPr>
          <p:cNvPr id="20" name="TextBox 19"/>
          <p:cNvSpPr txBox="1"/>
          <p:nvPr/>
        </p:nvSpPr>
        <p:spPr>
          <a:xfrm>
            <a:off x="6060957" y="6610907"/>
            <a:ext cx="4000164" cy="923330"/>
          </a:xfrm>
          <a:prstGeom prst="rect">
            <a:avLst/>
          </a:prstGeom>
          <a:noFill/>
        </p:spPr>
        <p:txBody>
          <a:bodyPr wrap="none" rtlCol="0">
            <a:spAutoFit/>
          </a:bodyPr>
          <a:lstStyle/>
          <a:p>
            <a:r>
              <a:rPr lang="en-US" sz="5400" dirty="0" smtClean="0">
                <a:solidFill>
                  <a:schemeClr val="bg1"/>
                </a:solidFill>
                <a:latin typeface="Trebuchet MS"/>
                <a:cs typeface="Trebuchet MS"/>
              </a:rPr>
              <a:t>Introduction</a:t>
            </a:r>
            <a:endParaRPr lang="en-US" sz="5400" dirty="0">
              <a:solidFill>
                <a:schemeClr val="bg1"/>
              </a:solidFill>
              <a:latin typeface="Trebuchet MS"/>
              <a:cs typeface="Trebuchet MS"/>
            </a:endParaRPr>
          </a:p>
        </p:txBody>
      </p:sp>
      <p:sp>
        <p:nvSpPr>
          <p:cNvPr id="25" name="Text Placeholder 9"/>
          <p:cNvSpPr>
            <a:spLocks noGrp="1"/>
          </p:cNvSpPr>
          <p:nvPr/>
        </p:nvSpPr>
        <p:spPr>
          <a:xfrm>
            <a:off x="16996064" y="6589302"/>
            <a:ext cx="14185846" cy="4597289"/>
          </a:xfrm>
          <a:prstGeom prst="rect">
            <a:avLst/>
          </a:prstGeom>
        </p:spPr>
        <p:txBody>
          <a:bodyPr wrap="square" lIns="130622" tIns="130622" rIns="130622" bIns="130622">
            <a:spAutoFit/>
          </a:bodyPr>
          <a:lstStyle>
            <a:lvl1pPr marL="0" indent="0" algn="l" defTabSz="2507943" rtl="0" eaLnBrk="1" latinLnBrk="0" hangingPunct="1">
              <a:spcBef>
                <a:spcPct val="20000"/>
              </a:spcBef>
              <a:buFont typeface="Arial" pitchFamily="34" charset="0"/>
              <a:buNone/>
              <a:defRPr sz="1400" kern="1200">
                <a:solidFill>
                  <a:schemeClr val="tx1"/>
                </a:solidFill>
                <a:latin typeface="Trebuchet MS" pitchFamily="34" charset="0"/>
                <a:ea typeface="+mn-ea"/>
                <a:cs typeface="+mn-cs"/>
              </a:defRPr>
            </a:lvl1pPr>
            <a:lvl2pPr marL="849043"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2pPr>
            <a:lvl3pPr marL="1175598"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3pPr>
            <a:lvl4pPr marL="1534809" indent="-359211"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4pPr>
            <a:lvl5pPr marL="1796053" indent="-261244"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r>
              <a:rPr lang="en-US" sz="4400" dirty="0" smtClean="0">
                <a:latin typeface="Trebuchet MS"/>
                <a:cs typeface="Trebuchet MS"/>
              </a:rPr>
              <a:t>Menstrual </a:t>
            </a:r>
            <a:r>
              <a:rPr lang="en-US" sz="4400" dirty="0">
                <a:latin typeface="Trebuchet MS"/>
                <a:cs typeface="Trebuchet MS"/>
              </a:rPr>
              <a:t>history significant for menarche at age 14 and menopause at age 48. She pregnant with first child at age 18, with three live births, 4 abortions and 4 miscarriages.</a:t>
            </a:r>
          </a:p>
          <a:p>
            <a:endParaRPr lang="en-US" sz="4400" dirty="0">
              <a:latin typeface="Trebuchet MS"/>
              <a:cs typeface="Trebuchet MS"/>
            </a:endParaRPr>
          </a:p>
          <a:p>
            <a:endParaRPr lang="en-US" sz="4400" kern="1200" dirty="0">
              <a:latin typeface="Trebuchet MS"/>
              <a:cs typeface="Trebuchet MS"/>
            </a:endParaRPr>
          </a:p>
        </p:txBody>
      </p:sp>
      <p:sp>
        <p:nvSpPr>
          <p:cNvPr id="32" name="TextBox 31"/>
          <p:cNvSpPr txBox="1"/>
          <p:nvPr/>
        </p:nvSpPr>
        <p:spPr>
          <a:xfrm>
            <a:off x="31870878" y="6609393"/>
            <a:ext cx="2355145" cy="1754327"/>
          </a:xfrm>
          <a:prstGeom prst="rect">
            <a:avLst/>
          </a:prstGeom>
          <a:noFill/>
        </p:spPr>
        <p:txBody>
          <a:bodyPr wrap="none" rtlCol="0">
            <a:spAutoFit/>
          </a:bodyPr>
          <a:lstStyle/>
          <a:p>
            <a:r>
              <a:rPr lang="en-US" sz="5400" dirty="0" smtClean="0">
                <a:solidFill>
                  <a:schemeClr val="bg1"/>
                </a:solidFill>
                <a:latin typeface="Trebuchet MS"/>
                <a:cs typeface="Trebuchet MS"/>
              </a:rPr>
              <a:t>Results</a:t>
            </a:r>
          </a:p>
          <a:p>
            <a:endParaRPr lang="en-US" sz="5400" dirty="0">
              <a:solidFill>
                <a:schemeClr val="bg1"/>
              </a:solidFill>
              <a:latin typeface="Trebuchet MS"/>
              <a:cs typeface="Trebuchet MS"/>
            </a:endParaRPr>
          </a:p>
        </p:txBody>
      </p:sp>
      <p:sp>
        <p:nvSpPr>
          <p:cNvPr id="311" name="Rectangle 310"/>
          <p:cNvSpPr/>
          <p:nvPr/>
        </p:nvSpPr>
        <p:spPr>
          <a:xfrm>
            <a:off x="32855928" y="6854880"/>
            <a:ext cx="18188506" cy="812800"/>
          </a:xfrm>
          <a:prstGeom prst="rect">
            <a:avLst/>
          </a:prstGeom>
          <a:solidFill>
            <a:srgbClr val="26416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600" dirty="0" smtClean="0">
                <a:latin typeface="Trebuchet MS"/>
                <a:cs typeface="Trebuchet MS"/>
              </a:rPr>
              <a:t>REFERENCES</a:t>
            </a:r>
            <a:endParaRPr lang="en-US" sz="6600" dirty="0" smtClean="0">
              <a:latin typeface="Trebuchet MS"/>
              <a:cs typeface="Trebuchet MS"/>
            </a:endParaRPr>
          </a:p>
        </p:txBody>
      </p:sp>
      <p:sp>
        <p:nvSpPr>
          <p:cNvPr id="312" name="TextBox 311"/>
          <p:cNvSpPr txBox="1"/>
          <p:nvPr/>
        </p:nvSpPr>
        <p:spPr>
          <a:xfrm>
            <a:off x="41676695" y="28676668"/>
            <a:ext cx="3420206" cy="2585323"/>
          </a:xfrm>
          <a:prstGeom prst="rect">
            <a:avLst/>
          </a:prstGeom>
          <a:noFill/>
        </p:spPr>
        <p:txBody>
          <a:bodyPr wrap="square" rtlCol="0">
            <a:spAutoFit/>
          </a:bodyPr>
          <a:lstStyle/>
          <a:p>
            <a:r>
              <a:rPr lang="en-US" sz="5400" dirty="0" smtClean="0">
                <a:solidFill>
                  <a:schemeClr val="bg1"/>
                </a:solidFill>
                <a:latin typeface="Trebuchet MS"/>
                <a:cs typeface="Trebuchet MS"/>
              </a:rPr>
              <a:t>Conclusion</a:t>
            </a:r>
          </a:p>
          <a:p>
            <a:endParaRPr lang="en-US" sz="5400" dirty="0">
              <a:solidFill>
                <a:schemeClr val="bg1"/>
              </a:solidFill>
              <a:latin typeface="Trebuchet MS"/>
              <a:cs typeface="Trebuchet MS"/>
            </a:endParaRPr>
          </a:p>
        </p:txBody>
      </p:sp>
      <p:sp>
        <p:nvSpPr>
          <p:cNvPr id="313" name="Text Placeholder 20"/>
          <p:cNvSpPr>
            <a:spLocks noGrp="1"/>
          </p:cNvSpPr>
          <p:nvPr/>
        </p:nvSpPr>
        <p:spPr>
          <a:xfrm>
            <a:off x="32855928" y="7776002"/>
            <a:ext cx="18350472" cy="26264775"/>
          </a:xfrm>
          <a:prstGeom prst="rect">
            <a:avLst/>
          </a:prstGeom>
        </p:spPr>
        <p:txBody>
          <a:bodyPr wrap="square" lIns="130622" tIns="130622" rIns="130622" bIns="130622">
            <a:spAutoFit/>
          </a:bodyPr>
          <a:lstStyle>
            <a:lvl1pPr marL="0" indent="0" algn="l" defTabSz="2507943" rtl="0" eaLnBrk="1" latinLnBrk="0" hangingPunct="1">
              <a:spcBef>
                <a:spcPct val="20000"/>
              </a:spcBef>
              <a:buFont typeface="Arial" pitchFamily="34" charset="0"/>
              <a:buNone/>
              <a:defRPr sz="1400" kern="1200">
                <a:solidFill>
                  <a:schemeClr val="tx1"/>
                </a:solidFill>
                <a:latin typeface="Trebuchet MS" pitchFamily="34" charset="0"/>
                <a:ea typeface="+mn-ea"/>
                <a:cs typeface="+mn-cs"/>
              </a:defRPr>
            </a:lvl1pPr>
            <a:lvl2pPr marL="849043"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2pPr>
            <a:lvl3pPr marL="1175598"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3pPr>
            <a:lvl4pPr marL="1534809" indent="-359211"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4pPr>
            <a:lvl5pPr marL="1796053" indent="-261244"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r>
              <a:rPr lang="en-US" sz="4400" dirty="0">
                <a:latin typeface="Trebuchet MS"/>
                <a:cs typeface="Trebuchet MS"/>
              </a:rPr>
              <a:t>[1] </a:t>
            </a:r>
            <a:r>
              <a:rPr lang="en-US" sz="4400" dirty="0" err="1">
                <a:latin typeface="Trebuchet MS"/>
                <a:cs typeface="Trebuchet MS"/>
              </a:rPr>
              <a:t>Slamon</a:t>
            </a:r>
            <a:r>
              <a:rPr lang="en-US" sz="4400" dirty="0">
                <a:latin typeface="Trebuchet MS"/>
                <a:cs typeface="Trebuchet MS"/>
              </a:rPr>
              <a:t> DJ, Clark GM, Wong SG, Levin WJ, </a:t>
            </a:r>
            <a:r>
              <a:rPr lang="en-US" sz="4400" dirty="0" err="1">
                <a:latin typeface="Trebuchet MS"/>
                <a:cs typeface="Trebuchet MS"/>
              </a:rPr>
              <a:t>Ullrich</a:t>
            </a:r>
            <a:r>
              <a:rPr lang="en-US" sz="4400" dirty="0">
                <a:latin typeface="Trebuchet MS"/>
                <a:cs typeface="Trebuchet MS"/>
              </a:rPr>
              <a:t> A, McGuire WL. </a:t>
            </a:r>
            <a:r>
              <a:rPr lang="en-US" sz="4400" dirty="0" err="1" smtClean="0">
                <a:latin typeface="Trebuchet MS"/>
                <a:cs typeface="Trebuchet MS"/>
              </a:rPr>
              <a:t>Humanbreast</a:t>
            </a:r>
            <a:r>
              <a:rPr lang="en-US" sz="4400" dirty="0" smtClean="0">
                <a:latin typeface="Trebuchet MS"/>
                <a:cs typeface="Trebuchet MS"/>
              </a:rPr>
              <a:t> </a:t>
            </a:r>
            <a:r>
              <a:rPr lang="en-US" sz="4400" dirty="0">
                <a:latin typeface="Trebuchet MS"/>
                <a:cs typeface="Trebuchet MS"/>
              </a:rPr>
              <a:t>cancer: correlation of relapse and survival with amplification of theHER-2/</a:t>
            </a:r>
            <a:r>
              <a:rPr lang="en-US" sz="4400" dirty="0" err="1">
                <a:latin typeface="Trebuchet MS"/>
                <a:cs typeface="Trebuchet MS"/>
              </a:rPr>
              <a:t>neu</a:t>
            </a:r>
            <a:r>
              <a:rPr lang="en-US" sz="4400" dirty="0">
                <a:latin typeface="Trebuchet MS"/>
                <a:cs typeface="Trebuchet MS"/>
              </a:rPr>
              <a:t> oncogene. Science 1987;235:177–82</a:t>
            </a:r>
            <a:r>
              <a:rPr lang="en-US" sz="4400" dirty="0" smtClean="0">
                <a:latin typeface="Trebuchet MS"/>
                <a:cs typeface="Trebuchet MS"/>
              </a:rPr>
              <a:t>.</a:t>
            </a:r>
            <a:endParaRPr lang="en-US" sz="4400" dirty="0">
              <a:latin typeface="Trebuchet MS"/>
              <a:cs typeface="Trebuchet MS"/>
            </a:endParaRPr>
          </a:p>
          <a:p>
            <a:endParaRPr lang="en-US" sz="4400" dirty="0" smtClean="0">
              <a:latin typeface="Trebuchet MS"/>
              <a:cs typeface="Trebuchet MS"/>
            </a:endParaRPr>
          </a:p>
          <a:p>
            <a:r>
              <a:rPr lang="en-US" sz="4400" dirty="0" smtClean="0">
                <a:latin typeface="Trebuchet MS"/>
                <a:cs typeface="Trebuchet MS"/>
              </a:rPr>
              <a:t>[</a:t>
            </a:r>
            <a:r>
              <a:rPr lang="en-US" sz="4400" dirty="0">
                <a:latin typeface="Trebuchet MS"/>
                <a:cs typeface="Trebuchet MS"/>
              </a:rPr>
              <a:t>2] </a:t>
            </a:r>
            <a:r>
              <a:rPr lang="en-US" sz="4400" dirty="0" err="1">
                <a:latin typeface="Trebuchet MS"/>
                <a:cs typeface="Trebuchet MS"/>
              </a:rPr>
              <a:t>Perou</a:t>
            </a:r>
            <a:r>
              <a:rPr lang="en-US" sz="4400" dirty="0">
                <a:latin typeface="Trebuchet MS"/>
                <a:cs typeface="Trebuchet MS"/>
              </a:rPr>
              <a:t> CM, </a:t>
            </a:r>
            <a:r>
              <a:rPr lang="en-US" sz="4400" dirty="0" err="1">
                <a:latin typeface="Trebuchet MS"/>
                <a:cs typeface="Trebuchet MS"/>
              </a:rPr>
              <a:t>Sørlie</a:t>
            </a:r>
            <a:r>
              <a:rPr lang="en-US" sz="4400" dirty="0">
                <a:latin typeface="Trebuchet MS"/>
                <a:cs typeface="Trebuchet MS"/>
              </a:rPr>
              <a:t> T, </a:t>
            </a:r>
            <a:r>
              <a:rPr lang="en-US" sz="4400" dirty="0" err="1">
                <a:latin typeface="Trebuchet MS"/>
                <a:cs typeface="Trebuchet MS"/>
              </a:rPr>
              <a:t>Eisen</a:t>
            </a:r>
            <a:r>
              <a:rPr lang="en-US" sz="4400" dirty="0">
                <a:latin typeface="Trebuchet MS"/>
                <a:cs typeface="Trebuchet MS"/>
              </a:rPr>
              <a:t> MB, van de Rijn M, Jeffrey SS, Rees CA, et al. </a:t>
            </a:r>
            <a:r>
              <a:rPr lang="en-US" sz="4400" dirty="0" err="1" smtClean="0">
                <a:latin typeface="Trebuchet MS"/>
                <a:cs typeface="Trebuchet MS"/>
              </a:rPr>
              <a:t>Molecularportraits</a:t>
            </a:r>
            <a:r>
              <a:rPr lang="en-US" sz="4400" dirty="0" smtClean="0">
                <a:latin typeface="Trebuchet MS"/>
                <a:cs typeface="Trebuchet MS"/>
              </a:rPr>
              <a:t> </a:t>
            </a:r>
            <a:r>
              <a:rPr lang="en-US" sz="4400" dirty="0">
                <a:latin typeface="Trebuchet MS"/>
                <a:cs typeface="Trebuchet MS"/>
              </a:rPr>
              <a:t>of human breast </a:t>
            </a:r>
            <a:r>
              <a:rPr lang="en-US" sz="4400" dirty="0" err="1">
                <a:latin typeface="Trebuchet MS"/>
                <a:cs typeface="Trebuchet MS"/>
              </a:rPr>
              <a:t>tumours</a:t>
            </a:r>
            <a:r>
              <a:rPr lang="en-US" sz="4400" dirty="0">
                <a:latin typeface="Trebuchet MS"/>
                <a:cs typeface="Trebuchet MS"/>
              </a:rPr>
              <a:t>. Nature 2000;406:747–52</a:t>
            </a:r>
            <a:r>
              <a:rPr lang="en-US" sz="4400" dirty="0" smtClean="0">
                <a:latin typeface="Trebuchet MS"/>
                <a:cs typeface="Trebuchet MS"/>
              </a:rPr>
              <a:t>.</a:t>
            </a:r>
            <a:endParaRPr lang="en-US" sz="4400" dirty="0">
              <a:latin typeface="Trebuchet MS"/>
              <a:cs typeface="Trebuchet MS"/>
            </a:endParaRPr>
          </a:p>
          <a:p>
            <a:endParaRPr lang="en-US" sz="4400" dirty="0" smtClean="0">
              <a:latin typeface="Trebuchet MS"/>
              <a:cs typeface="Trebuchet MS"/>
            </a:endParaRPr>
          </a:p>
          <a:p>
            <a:r>
              <a:rPr lang="en-US" sz="4400" dirty="0" smtClean="0">
                <a:latin typeface="Trebuchet MS"/>
                <a:cs typeface="Trebuchet MS"/>
              </a:rPr>
              <a:t>[</a:t>
            </a:r>
            <a:r>
              <a:rPr lang="en-US" sz="4400" dirty="0">
                <a:latin typeface="Trebuchet MS"/>
                <a:cs typeface="Trebuchet MS"/>
              </a:rPr>
              <a:t>3] Anderson WF, </a:t>
            </a:r>
            <a:r>
              <a:rPr lang="en-US" sz="4400" dirty="0" err="1">
                <a:latin typeface="Trebuchet MS"/>
                <a:cs typeface="Trebuchet MS"/>
              </a:rPr>
              <a:t>Chatterjee</a:t>
            </a:r>
            <a:r>
              <a:rPr lang="en-US" sz="4400" dirty="0">
                <a:latin typeface="Trebuchet MS"/>
                <a:cs typeface="Trebuchet MS"/>
              </a:rPr>
              <a:t> N, </a:t>
            </a:r>
            <a:r>
              <a:rPr lang="en-US" sz="4400" dirty="0" err="1">
                <a:latin typeface="Trebuchet MS"/>
                <a:cs typeface="Trebuchet MS"/>
              </a:rPr>
              <a:t>Ershler</a:t>
            </a:r>
            <a:r>
              <a:rPr lang="en-US" sz="4400" dirty="0">
                <a:latin typeface="Trebuchet MS"/>
                <a:cs typeface="Trebuchet MS"/>
              </a:rPr>
              <a:t> WB, Brawley OW. Estrogen receptor </a:t>
            </a:r>
            <a:r>
              <a:rPr lang="en-US" sz="4400" dirty="0" err="1" smtClean="0">
                <a:latin typeface="Trebuchet MS"/>
                <a:cs typeface="Trebuchet MS"/>
              </a:rPr>
              <a:t>breastcancer</a:t>
            </a:r>
            <a:r>
              <a:rPr lang="en-US" sz="4400" dirty="0" smtClean="0">
                <a:latin typeface="Trebuchet MS"/>
                <a:cs typeface="Trebuchet MS"/>
              </a:rPr>
              <a:t> </a:t>
            </a:r>
            <a:r>
              <a:rPr lang="en-US" sz="4400" dirty="0">
                <a:latin typeface="Trebuchet MS"/>
                <a:cs typeface="Trebuchet MS"/>
              </a:rPr>
              <a:t>phenotypes in the surveillance, epidemiology, and end results </a:t>
            </a:r>
            <a:r>
              <a:rPr lang="en-US" sz="4400" dirty="0" err="1" smtClean="0">
                <a:latin typeface="Trebuchet MS"/>
                <a:cs typeface="Trebuchet MS"/>
              </a:rPr>
              <a:t>database.Breast</a:t>
            </a:r>
            <a:r>
              <a:rPr lang="en-US" sz="4400" dirty="0" smtClean="0">
                <a:latin typeface="Trebuchet MS"/>
                <a:cs typeface="Trebuchet MS"/>
              </a:rPr>
              <a:t> </a:t>
            </a:r>
            <a:r>
              <a:rPr lang="en-US" sz="4400" dirty="0">
                <a:latin typeface="Trebuchet MS"/>
                <a:cs typeface="Trebuchet MS"/>
              </a:rPr>
              <a:t>Cancer Res Treat 2002;76:27–36.</a:t>
            </a:r>
          </a:p>
          <a:p>
            <a:endParaRPr lang="en-US" sz="4400" dirty="0" smtClean="0">
              <a:latin typeface="Trebuchet MS"/>
              <a:cs typeface="Trebuchet MS"/>
            </a:endParaRPr>
          </a:p>
          <a:p>
            <a:r>
              <a:rPr lang="en-US" sz="4400" dirty="0" smtClean="0">
                <a:latin typeface="Trebuchet MS"/>
                <a:cs typeface="Trebuchet MS"/>
              </a:rPr>
              <a:t>[</a:t>
            </a:r>
            <a:r>
              <a:rPr lang="en-US" sz="4400" dirty="0">
                <a:latin typeface="Trebuchet MS"/>
                <a:cs typeface="Trebuchet MS"/>
              </a:rPr>
              <a:t>4] Cui X, Schiff R, </a:t>
            </a:r>
            <a:r>
              <a:rPr lang="en-US" sz="4400" dirty="0" err="1">
                <a:latin typeface="Trebuchet MS"/>
                <a:cs typeface="Trebuchet MS"/>
              </a:rPr>
              <a:t>Arpino</a:t>
            </a:r>
            <a:r>
              <a:rPr lang="en-US" sz="4400" dirty="0">
                <a:latin typeface="Trebuchet MS"/>
                <a:cs typeface="Trebuchet MS"/>
              </a:rPr>
              <a:t> G, Osborne CK, Lee AV. Biology of progesterone </a:t>
            </a:r>
            <a:r>
              <a:rPr lang="en-US" sz="4400" dirty="0" err="1" smtClean="0">
                <a:latin typeface="Trebuchet MS"/>
                <a:cs typeface="Trebuchet MS"/>
              </a:rPr>
              <a:t>receptorloss</a:t>
            </a:r>
            <a:r>
              <a:rPr lang="en-US" sz="4400" dirty="0" smtClean="0">
                <a:latin typeface="Trebuchet MS"/>
                <a:cs typeface="Trebuchet MS"/>
              </a:rPr>
              <a:t> </a:t>
            </a:r>
            <a:r>
              <a:rPr lang="en-US" sz="4400" dirty="0">
                <a:latin typeface="Trebuchet MS"/>
                <a:cs typeface="Trebuchet MS"/>
              </a:rPr>
              <a:t>in breast cancer and its implications for endocrine therapy. J </a:t>
            </a:r>
            <a:r>
              <a:rPr lang="en-US" sz="4400" dirty="0" err="1">
                <a:latin typeface="Trebuchet MS"/>
                <a:cs typeface="Trebuchet MS"/>
              </a:rPr>
              <a:t>Clin</a:t>
            </a:r>
            <a:r>
              <a:rPr lang="en-US" sz="4400" dirty="0">
                <a:latin typeface="Trebuchet MS"/>
                <a:cs typeface="Trebuchet MS"/>
              </a:rPr>
              <a:t> </a:t>
            </a:r>
            <a:r>
              <a:rPr lang="en-US" sz="4400" dirty="0" err="1" smtClean="0">
                <a:latin typeface="Trebuchet MS"/>
                <a:cs typeface="Trebuchet MS"/>
              </a:rPr>
              <a:t>Oncol</a:t>
            </a:r>
            <a:r>
              <a:rPr lang="en-US" sz="4400" dirty="0">
                <a:latin typeface="Trebuchet MS"/>
                <a:cs typeface="Trebuchet MS"/>
              </a:rPr>
              <a:t> </a:t>
            </a:r>
            <a:r>
              <a:rPr lang="en-US" sz="4400" dirty="0" smtClean="0">
                <a:latin typeface="Trebuchet MS"/>
                <a:cs typeface="Trebuchet MS"/>
              </a:rPr>
              <a:t>2005;23</a:t>
            </a:r>
            <a:r>
              <a:rPr lang="en-US" sz="4400" dirty="0">
                <a:latin typeface="Trebuchet MS"/>
                <a:cs typeface="Trebuchet MS"/>
              </a:rPr>
              <a:t>:7721–35.</a:t>
            </a:r>
          </a:p>
          <a:p>
            <a:endParaRPr lang="en-US" sz="4400" dirty="0" smtClean="0">
              <a:latin typeface="Trebuchet MS"/>
              <a:cs typeface="Trebuchet MS"/>
            </a:endParaRPr>
          </a:p>
          <a:p>
            <a:r>
              <a:rPr lang="en-US" sz="4400" dirty="0" smtClean="0">
                <a:latin typeface="Trebuchet MS"/>
                <a:cs typeface="Trebuchet MS"/>
              </a:rPr>
              <a:t>[</a:t>
            </a:r>
            <a:r>
              <a:rPr lang="en-US" sz="4400" dirty="0">
                <a:latin typeface="Trebuchet MS"/>
                <a:cs typeface="Trebuchet MS"/>
              </a:rPr>
              <a:t>5] </a:t>
            </a:r>
            <a:r>
              <a:rPr lang="en-US" sz="4400" dirty="0" err="1">
                <a:latin typeface="Trebuchet MS"/>
                <a:cs typeface="Trebuchet MS"/>
              </a:rPr>
              <a:t>Rakha</a:t>
            </a:r>
            <a:r>
              <a:rPr lang="en-US" sz="4400" dirty="0">
                <a:latin typeface="Trebuchet MS"/>
                <a:cs typeface="Trebuchet MS"/>
              </a:rPr>
              <a:t> EA, El-</a:t>
            </a:r>
            <a:r>
              <a:rPr lang="en-US" sz="4400" dirty="0" err="1">
                <a:latin typeface="Trebuchet MS"/>
                <a:cs typeface="Trebuchet MS"/>
              </a:rPr>
              <a:t>Sayed</a:t>
            </a:r>
            <a:r>
              <a:rPr lang="en-US" sz="4400" dirty="0">
                <a:latin typeface="Trebuchet MS"/>
                <a:cs typeface="Trebuchet MS"/>
              </a:rPr>
              <a:t> ME, Green AR, </a:t>
            </a:r>
            <a:r>
              <a:rPr lang="en-US" sz="4400" dirty="0" err="1">
                <a:latin typeface="Trebuchet MS"/>
                <a:cs typeface="Trebuchet MS"/>
              </a:rPr>
              <a:t>Paish</a:t>
            </a:r>
            <a:r>
              <a:rPr lang="en-US" sz="4400" dirty="0">
                <a:latin typeface="Trebuchet MS"/>
                <a:cs typeface="Trebuchet MS"/>
              </a:rPr>
              <a:t> EC, </a:t>
            </a:r>
            <a:r>
              <a:rPr lang="en-US" sz="4400" dirty="0" err="1">
                <a:latin typeface="Trebuchet MS"/>
                <a:cs typeface="Trebuchet MS"/>
              </a:rPr>
              <a:t>Powe</a:t>
            </a:r>
            <a:r>
              <a:rPr lang="en-US" sz="4400" dirty="0">
                <a:latin typeface="Trebuchet MS"/>
                <a:cs typeface="Trebuchet MS"/>
              </a:rPr>
              <a:t> DG, Gee J, et al. Biologic </a:t>
            </a:r>
            <a:r>
              <a:rPr lang="en-US" sz="4400" dirty="0" err="1" smtClean="0">
                <a:latin typeface="Trebuchet MS"/>
                <a:cs typeface="Trebuchet MS"/>
              </a:rPr>
              <a:t>andclinical</a:t>
            </a:r>
            <a:r>
              <a:rPr lang="en-US" sz="4400" dirty="0" smtClean="0">
                <a:latin typeface="Trebuchet MS"/>
                <a:cs typeface="Trebuchet MS"/>
              </a:rPr>
              <a:t> </a:t>
            </a:r>
            <a:r>
              <a:rPr lang="en-US" sz="4400" dirty="0">
                <a:latin typeface="Trebuchet MS"/>
                <a:cs typeface="Trebuchet MS"/>
              </a:rPr>
              <a:t>characteristics of breast cancer with single hormone receptor </a:t>
            </a:r>
            <a:r>
              <a:rPr lang="en-US" sz="4400" dirty="0" err="1" smtClean="0">
                <a:latin typeface="Trebuchet MS"/>
                <a:cs typeface="Trebuchet MS"/>
              </a:rPr>
              <a:t>positivephenotype</a:t>
            </a:r>
            <a:r>
              <a:rPr lang="en-US" sz="4400" dirty="0">
                <a:latin typeface="Trebuchet MS"/>
                <a:cs typeface="Trebuchet MS"/>
              </a:rPr>
              <a:t>. J </a:t>
            </a:r>
            <a:r>
              <a:rPr lang="en-US" sz="4400" dirty="0" err="1">
                <a:latin typeface="Trebuchet MS"/>
                <a:cs typeface="Trebuchet MS"/>
              </a:rPr>
              <a:t>Clin</a:t>
            </a:r>
            <a:r>
              <a:rPr lang="en-US" sz="4400" dirty="0">
                <a:latin typeface="Trebuchet MS"/>
                <a:cs typeface="Trebuchet MS"/>
              </a:rPr>
              <a:t> </a:t>
            </a:r>
            <a:r>
              <a:rPr lang="en-US" sz="4400" dirty="0" err="1">
                <a:latin typeface="Trebuchet MS"/>
                <a:cs typeface="Trebuchet MS"/>
              </a:rPr>
              <a:t>Oncol</a:t>
            </a:r>
            <a:r>
              <a:rPr lang="en-US" sz="4400" dirty="0">
                <a:latin typeface="Trebuchet MS"/>
                <a:cs typeface="Trebuchet MS"/>
              </a:rPr>
              <a:t> 2007;25:4772–8.</a:t>
            </a:r>
          </a:p>
          <a:p>
            <a:endParaRPr lang="en-US" sz="4400" dirty="0" smtClean="0">
              <a:latin typeface="Trebuchet MS"/>
              <a:cs typeface="Trebuchet MS"/>
            </a:endParaRPr>
          </a:p>
          <a:p>
            <a:r>
              <a:rPr lang="en-US" sz="4400" dirty="0" smtClean="0">
                <a:latin typeface="Trebuchet MS"/>
                <a:cs typeface="Trebuchet MS"/>
              </a:rPr>
              <a:t>[</a:t>
            </a:r>
            <a:r>
              <a:rPr lang="en-US" sz="4400" dirty="0">
                <a:latin typeface="Trebuchet MS"/>
                <a:cs typeface="Trebuchet MS"/>
              </a:rPr>
              <a:t>6] </a:t>
            </a:r>
            <a:r>
              <a:rPr lang="en-US" sz="4400" dirty="0" err="1">
                <a:latin typeface="Trebuchet MS"/>
                <a:cs typeface="Trebuchet MS"/>
              </a:rPr>
              <a:t>Konecny</a:t>
            </a:r>
            <a:r>
              <a:rPr lang="en-US" sz="4400" dirty="0">
                <a:latin typeface="Trebuchet MS"/>
                <a:cs typeface="Trebuchet MS"/>
              </a:rPr>
              <a:t> G, </a:t>
            </a:r>
            <a:r>
              <a:rPr lang="en-US" sz="4400" dirty="0" err="1">
                <a:latin typeface="Trebuchet MS"/>
                <a:cs typeface="Trebuchet MS"/>
              </a:rPr>
              <a:t>Pauletti</a:t>
            </a:r>
            <a:r>
              <a:rPr lang="en-US" sz="4400" dirty="0">
                <a:latin typeface="Trebuchet MS"/>
                <a:cs typeface="Trebuchet MS"/>
              </a:rPr>
              <a:t> G, </a:t>
            </a:r>
            <a:r>
              <a:rPr lang="en-US" sz="4400" dirty="0" err="1">
                <a:latin typeface="Trebuchet MS"/>
                <a:cs typeface="Trebuchet MS"/>
              </a:rPr>
              <a:t>Pegram</a:t>
            </a:r>
            <a:r>
              <a:rPr lang="en-US" sz="4400" dirty="0">
                <a:latin typeface="Trebuchet MS"/>
                <a:cs typeface="Trebuchet MS"/>
              </a:rPr>
              <a:t> M, </a:t>
            </a:r>
            <a:r>
              <a:rPr lang="en-US" sz="4400" dirty="0" err="1">
                <a:latin typeface="Trebuchet MS"/>
                <a:cs typeface="Trebuchet MS"/>
              </a:rPr>
              <a:t>Untch</a:t>
            </a:r>
            <a:r>
              <a:rPr lang="en-US" sz="4400" dirty="0">
                <a:latin typeface="Trebuchet MS"/>
                <a:cs typeface="Trebuchet MS"/>
              </a:rPr>
              <a:t> M, </a:t>
            </a:r>
            <a:r>
              <a:rPr lang="en-US" sz="4400" dirty="0" err="1">
                <a:latin typeface="Trebuchet MS"/>
                <a:cs typeface="Trebuchet MS"/>
              </a:rPr>
              <a:t>Dandekar</a:t>
            </a:r>
            <a:r>
              <a:rPr lang="en-US" sz="4400" dirty="0">
                <a:latin typeface="Trebuchet MS"/>
                <a:cs typeface="Trebuchet MS"/>
              </a:rPr>
              <a:t> S, Aguilar Z, et </a:t>
            </a:r>
            <a:r>
              <a:rPr lang="en-US" sz="4400" dirty="0" err="1" smtClean="0">
                <a:latin typeface="Trebuchet MS"/>
                <a:cs typeface="Trebuchet MS"/>
              </a:rPr>
              <a:t>al.Quantitative</a:t>
            </a:r>
            <a:r>
              <a:rPr lang="en-US" sz="4400" dirty="0" smtClean="0">
                <a:latin typeface="Trebuchet MS"/>
                <a:cs typeface="Trebuchet MS"/>
              </a:rPr>
              <a:t> </a:t>
            </a:r>
            <a:r>
              <a:rPr lang="en-US" sz="4400" dirty="0">
                <a:latin typeface="Trebuchet MS"/>
                <a:cs typeface="Trebuchet MS"/>
              </a:rPr>
              <a:t>association between HER-2/</a:t>
            </a:r>
            <a:r>
              <a:rPr lang="en-US" sz="4400" dirty="0" err="1">
                <a:latin typeface="Trebuchet MS"/>
                <a:cs typeface="Trebuchet MS"/>
              </a:rPr>
              <a:t>neu</a:t>
            </a:r>
            <a:r>
              <a:rPr lang="en-US" sz="4400" dirty="0">
                <a:latin typeface="Trebuchet MS"/>
                <a:cs typeface="Trebuchet MS"/>
              </a:rPr>
              <a:t> and steroid hormone receptors </a:t>
            </a:r>
            <a:r>
              <a:rPr lang="en-US" sz="4400" dirty="0" err="1" smtClean="0">
                <a:latin typeface="Trebuchet MS"/>
                <a:cs typeface="Trebuchet MS"/>
              </a:rPr>
              <a:t>inhormone</a:t>
            </a:r>
            <a:r>
              <a:rPr lang="en-US" sz="4400" dirty="0" smtClean="0">
                <a:latin typeface="Trebuchet MS"/>
                <a:cs typeface="Trebuchet MS"/>
              </a:rPr>
              <a:t> </a:t>
            </a:r>
            <a:r>
              <a:rPr lang="en-US" sz="4400" dirty="0">
                <a:latin typeface="Trebuchet MS"/>
                <a:cs typeface="Trebuchet MS"/>
              </a:rPr>
              <a:t>receptor-positive primary breast cancer. J </a:t>
            </a:r>
            <a:r>
              <a:rPr lang="en-US" sz="4400" dirty="0" err="1">
                <a:latin typeface="Trebuchet MS"/>
                <a:cs typeface="Trebuchet MS"/>
              </a:rPr>
              <a:t>Natl</a:t>
            </a:r>
            <a:r>
              <a:rPr lang="en-US" sz="4400" dirty="0">
                <a:latin typeface="Trebuchet MS"/>
                <a:cs typeface="Trebuchet MS"/>
              </a:rPr>
              <a:t> Cancer </a:t>
            </a:r>
            <a:r>
              <a:rPr lang="en-US" sz="4400" dirty="0" smtClean="0">
                <a:latin typeface="Trebuchet MS"/>
                <a:cs typeface="Trebuchet MS"/>
              </a:rPr>
              <a:t>Inst2003;95</a:t>
            </a:r>
            <a:r>
              <a:rPr lang="en-US" sz="4400" dirty="0">
                <a:latin typeface="Trebuchet MS"/>
                <a:cs typeface="Trebuchet MS"/>
              </a:rPr>
              <a:t>:142–53.</a:t>
            </a:r>
          </a:p>
          <a:p>
            <a:endParaRPr lang="en-US" sz="4400" dirty="0" smtClean="0">
              <a:latin typeface="Trebuchet MS"/>
              <a:cs typeface="Trebuchet MS"/>
            </a:endParaRPr>
          </a:p>
          <a:p>
            <a:r>
              <a:rPr lang="en-US" sz="4400" dirty="0" smtClean="0">
                <a:latin typeface="Trebuchet MS"/>
                <a:cs typeface="Trebuchet MS"/>
              </a:rPr>
              <a:t>[</a:t>
            </a:r>
            <a:r>
              <a:rPr lang="en-US" sz="4400" dirty="0">
                <a:latin typeface="Trebuchet MS"/>
                <a:cs typeface="Trebuchet MS"/>
              </a:rPr>
              <a:t>7] </a:t>
            </a:r>
            <a:r>
              <a:rPr lang="en-US" sz="4400" dirty="0" err="1">
                <a:latin typeface="Trebuchet MS"/>
                <a:cs typeface="Trebuchet MS"/>
              </a:rPr>
              <a:t>Lal</a:t>
            </a:r>
            <a:r>
              <a:rPr lang="en-US" sz="4400" dirty="0">
                <a:latin typeface="Trebuchet MS"/>
                <a:cs typeface="Trebuchet MS"/>
              </a:rPr>
              <a:t> P, Tan LK, Chen B. Correlation of HER-2 status with estrogen and</a:t>
            </a:r>
          </a:p>
          <a:p>
            <a:r>
              <a:rPr lang="en-US" sz="4400" dirty="0">
                <a:latin typeface="Trebuchet MS"/>
                <a:cs typeface="Trebuchet MS"/>
              </a:rPr>
              <a:t>progesterone receptors and histologic features in 3,655 invasive breast</a:t>
            </a:r>
          </a:p>
          <a:p>
            <a:r>
              <a:rPr lang="en-US" sz="4400" dirty="0">
                <a:latin typeface="Trebuchet MS"/>
                <a:cs typeface="Trebuchet MS"/>
              </a:rPr>
              <a:t>carcinomas. Am J </a:t>
            </a:r>
            <a:r>
              <a:rPr lang="en-US" sz="4400" dirty="0" err="1">
                <a:latin typeface="Trebuchet MS"/>
                <a:cs typeface="Trebuchet MS"/>
              </a:rPr>
              <a:t>Clin</a:t>
            </a:r>
            <a:r>
              <a:rPr lang="en-US" sz="4400" dirty="0">
                <a:latin typeface="Trebuchet MS"/>
                <a:cs typeface="Trebuchet MS"/>
              </a:rPr>
              <a:t> </a:t>
            </a:r>
            <a:r>
              <a:rPr lang="en-US" sz="4400" dirty="0" err="1">
                <a:latin typeface="Trebuchet MS"/>
                <a:cs typeface="Trebuchet MS"/>
              </a:rPr>
              <a:t>Pathol</a:t>
            </a:r>
            <a:r>
              <a:rPr lang="en-US" sz="4400" dirty="0">
                <a:latin typeface="Trebuchet MS"/>
                <a:cs typeface="Trebuchet MS"/>
              </a:rPr>
              <a:t> 2005;123:541–6.</a:t>
            </a:r>
          </a:p>
          <a:p>
            <a:endParaRPr lang="en-US" sz="4400" dirty="0" smtClean="0">
              <a:latin typeface="Trebuchet MS"/>
              <a:cs typeface="Trebuchet MS"/>
            </a:endParaRPr>
          </a:p>
          <a:p>
            <a:r>
              <a:rPr lang="en-US" sz="4400" dirty="0" smtClean="0">
                <a:latin typeface="Trebuchet MS"/>
                <a:cs typeface="Trebuchet MS"/>
              </a:rPr>
              <a:t>[</a:t>
            </a:r>
            <a:r>
              <a:rPr lang="en-US" sz="4400" dirty="0">
                <a:latin typeface="Trebuchet MS"/>
                <a:cs typeface="Trebuchet MS"/>
              </a:rPr>
              <a:t>8] </a:t>
            </a:r>
            <a:r>
              <a:rPr lang="en-US" sz="4400" dirty="0" err="1">
                <a:latin typeface="Trebuchet MS"/>
                <a:cs typeface="Trebuchet MS"/>
              </a:rPr>
              <a:t>Dowsett</a:t>
            </a:r>
            <a:r>
              <a:rPr lang="en-US" sz="4400" dirty="0">
                <a:latin typeface="Trebuchet MS"/>
                <a:cs typeface="Trebuchet MS"/>
              </a:rPr>
              <a:t> M, Allred C, Knox J, Quinn E, Salter J, Wale C, et al. </a:t>
            </a:r>
            <a:r>
              <a:rPr lang="en-US" sz="4400" dirty="0" err="1" smtClean="0">
                <a:latin typeface="Trebuchet MS"/>
                <a:cs typeface="Trebuchet MS"/>
              </a:rPr>
              <a:t>Relationshipbetween</a:t>
            </a:r>
            <a:r>
              <a:rPr lang="en-US" sz="4400" dirty="0" smtClean="0">
                <a:latin typeface="Trebuchet MS"/>
                <a:cs typeface="Trebuchet MS"/>
              </a:rPr>
              <a:t> </a:t>
            </a:r>
            <a:r>
              <a:rPr lang="en-US" sz="4400" dirty="0">
                <a:latin typeface="Trebuchet MS"/>
                <a:cs typeface="Trebuchet MS"/>
              </a:rPr>
              <a:t>quantitative estrogen and progesterone receptor expression </a:t>
            </a:r>
            <a:r>
              <a:rPr lang="en-US" sz="4400" dirty="0" err="1" smtClean="0">
                <a:latin typeface="Trebuchet MS"/>
                <a:cs typeface="Trebuchet MS"/>
              </a:rPr>
              <a:t>andhuman</a:t>
            </a:r>
            <a:r>
              <a:rPr lang="en-US" sz="4400" dirty="0" smtClean="0">
                <a:latin typeface="Trebuchet MS"/>
                <a:cs typeface="Trebuchet MS"/>
              </a:rPr>
              <a:t> </a:t>
            </a:r>
            <a:r>
              <a:rPr lang="en-US" sz="4400" dirty="0">
                <a:latin typeface="Trebuchet MS"/>
                <a:cs typeface="Trebuchet MS"/>
              </a:rPr>
              <a:t>epidermal growth factor receptor 2 (HER-2) status with recurrence </a:t>
            </a:r>
            <a:r>
              <a:rPr lang="en-US" sz="4400" dirty="0" err="1" smtClean="0">
                <a:latin typeface="Trebuchet MS"/>
                <a:cs typeface="Trebuchet MS"/>
              </a:rPr>
              <a:t>inthe</a:t>
            </a:r>
            <a:r>
              <a:rPr lang="en-US" sz="4400" dirty="0" smtClean="0">
                <a:latin typeface="Trebuchet MS"/>
                <a:cs typeface="Trebuchet MS"/>
              </a:rPr>
              <a:t> </a:t>
            </a:r>
            <a:r>
              <a:rPr lang="en-US" sz="4400" dirty="0" err="1">
                <a:latin typeface="Trebuchet MS"/>
                <a:cs typeface="Trebuchet MS"/>
              </a:rPr>
              <a:t>arimidex</a:t>
            </a:r>
            <a:r>
              <a:rPr lang="en-US" sz="4400" dirty="0">
                <a:latin typeface="Trebuchet MS"/>
                <a:cs typeface="Trebuchet MS"/>
              </a:rPr>
              <a:t>, </a:t>
            </a:r>
            <a:r>
              <a:rPr lang="en-US" sz="4400" dirty="0" err="1">
                <a:latin typeface="Trebuchet MS"/>
                <a:cs typeface="Trebuchet MS"/>
              </a:rPr>
              <a:t>tamoxifen</a:t>
            </a:r>
            <a:r>
              <a:rPr lang="en-US" sz="4400" dirty="0">
                <a:latin typeface="Trebuchet MS"/>
                <a:cs typeface="Trebuchet MS"/>
              </a:rPr>
              <a:t>, alone or in combination trial. J </a:t>
            </a:r>
            <a:r>
              <a:rPr lang="en-US" sz="4400" dirty="0" err="1">
                <a:latin typeface="Trebuchet MS"/>
                <a:cs typeface="Trebuchet MS"/>
              </a:rPr>
              <a:t>Clin</a:t>
            </a:r>
            <a:r>
              <a:rPr lang="en-US" sz="4400" dirty="0">
                <a:latin typeface="Trebuchet MS"/>
                <a:cs typeface="Trebuchet MS"/>
              </a:rPr>
              <a:t> </a:t>
            </a:r>
            <a:r>
              <a:rPr lang="en-US" sz="4400" dirty="0" smtClean="0">
                <a:latin typeface="Trebuchet MS"/>
                <a:cs typeface="Trebuchet MS"/>
              </a:rPr>
              <a:t>Oncol2008;26</a:t>
            </a:r>
            <a:r>
              <a:rPr lang="en-US" sz="4400" dirty="0">
                <a:latin typeface="Trebuchet MS"/>
                <a:cs typeface="Trebuchet MS"/>
              </a:rPr>
              <a:t>:1059–65.</a:t>
            </a:r>
          </a:p>
          <a:p>
            <a:endParaRPr lang="en-US" sz="4400" kern="1200" dirty="0">
              <a:latin typeface="Trebuchet MS"/>
              <a:cs typeface="Trebuchet MS"/>
            </a:endParaRPr>
          </a:p>
        </p:txBody>
      </p:sp>
      <p:pic>
        <p:nvPicPr>
          <p:cNvPr id="35" name="Picture 34"/>
          <p:cNvPicPr>
            <a:picLocks noChangeAspect="1"/>
          </p:cNvPicPr>
          <p:nvPr/>
        </p:nvPicPr>
        <p:blipFill>
          <a:blip r:embed="rId2" cstate="print"/>
          <a:stretch>
            <a:fillRect/>
          </a:stretch>
        </p:blipFill>
        <p:spPr>
          <a:xfrm>
            <a:off x="762000" y="480230"/>
            <a:ext cx="4826173" cy="5150703"/>
          </a:xfrm>
          <a:prstGeom prst="rect">
            <a:avLst/>
          </a:prstGeom>
          <a:solidFill>
            <a:schemeClr val="bg1"/>
          </a:solidFill>
        </p:spPr>
      </p:pic>
      <p:sp>
        <p:nvSpPr>
          <p:cNvPr id="39" name="Rectangle 38"/>
          <p:cNvSpPr/>
          <p:nvPr/>
        </p:nvSpPr>
        <p:spPr>
          <a:xfrm>
            <a:off x="16996064" y="9624865"/>
            <a:ext cx="14509189" cy="812800"/>
          </a:xfrm>
          <a:prstGeom prst="rect">
            <a:avLst/>
          </a:prstGeom>
          <a:solidFill>
            <a:srgbClr val="26416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600" dirty="0" smtClean="0">
                <a:latin typeface="Trebuchet MS"/>
                <a:cs typeface="Trebuchet MS"/>
              </a:rPr>
              <a:t>DISCUSSION</a:t>
            </a:r>
          </a:p>
        </p:txBody>
      </p:sp>
      <p:sp>
        <p:nvSpPr>
          <p:cNvPr id="40" name="Text Placeholder 20"/>
          <p:cNvSpPr>
            <a:spLocks noGrp="1"/>
          </p:cNvSpPr>
          <p:nvPr/>
        </p:nvSpPr>
        <p:spPr>
          <a:xfrm>
            <a:off x="17050012" y="10437665"/>
            <a:ext cx="14455241" cy="15160181"/>
          </a:xfrm>
          <a:prstGeom prst="rect">
            <a:avLst/>
          </a:prstGeom>
        </p:spPr>
        <p:txBody>
          <a:bodyPr wrap="square" lIns="130622" tIns="130622" rIns="130622" bIns="130622">
            <a:spAutoFit/>
          </a:bodyPr>
          <a:lstStyle>
            <a:lvl1pPr marL="0" indent="0" algn="l" defTabSz="2507943" rtl="0" eaLnBrk="1" latinLnBrk="0" hangingPunct="1">
              <a:spcBef>
                <a:spcPct val="20000"/>
              </a:spcBef>
              <a:buFont typeface="Arial" pitchFamily="34" charset="0"/>
              <a:buNone/>
              <a:defRPr sz="1400" kern="1200">
                <a:solidFill>
                  <a:schemeClr val="tx1"/>
                </a:solidFill>
                <a:latin typeface="Trebuchet MS" pitchFamily="34" charset="0"/>
                <a:ea typeface="+mn-ea"/>
                <a:cs typeface="+mn-cs"/>
              </a:defRPr>
            </a:lvl1pPr>
            <a:lvl2pPr marL="849043"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2pPr>
            <a:lvl3pPr marL="1175598"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3pPr>
            <a:lvl4pPr marL="1534809" indent="-359211"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4pPr>
            <a:lvl5pPr marL="1796053" indent="-261244"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r>
              <a:rPr lang="en-US" sz="4400" dirty="0">
                <a:latin typeface="Trebuchet MS"/>
                <a:cs typeface="Trebuchet MS"/>
              </a:rPr>
              <a:t>Breast cancer is a heterogeneous disease, with substantial genotypic and phenotypic </a:t>
            </a:r>
            <a:r>
              <a:rPr lang="en-US" sz="4400" dirty="0" smtClean="0">
                <a:latin typeface="Trebuchet MS"/>
                <a:cs typeface="Trebuchet MS"/>
              </a:rPr>
              <a:t>diversity</a:t>
            </a:r>
            <a:r>
              <a:rPr lang="en-US" sz="4400" baseline="30000" dirty="0" smtClean="0">
                <a:latin typeface="Trebuchet MS"/>
                <a:cs typeface="Trebuchet MS"/>
              </a:rPr>
              <a:t>2</a:t>
            </a:r>
            <a:r>
              <a:rPr lang="en-US" sz="4400" dirty="0" smtClean="0">
                <a:latin typeface="Trebuchet MS"/>
                <a:cs typeface="Trebuchet MS"/>
              </a:rPr>
              <a:t>. </a:t>
            </a:r>
            <a:r>
              <a:rPr lang="en-US" sz="4400" dirty="0">
                <a:latin typeface="Trebuchet MS"/>
                <a:cs typeface="Trebuchet MS"/>
              </a:rPr>
              <a:t>HER-2 protein overexpression or gene amplification is reported in ∼15–20% of primary breast </a:t>
            </a:r>
            <a:r>
              <a:rPr lang="en-US" sz="4400" dirty="0" smtClean="0">
                <a:latin typeface="Trebuchet MS"/>
                <a:cs typeface="Trebuchet MS"/>
              </a:rPr>
              <a:t>carcinomas</a:t>
            </a:r>
            <a:r>
              <a:rPr lang="en-US" sz="4400" baseline="30000" dirty="0" smtClean="0">
                <a:latin typeface="Trebuchet MS"/>
                <a:cs typeface="Trebuchet MS"/>
              </a:rPr>
              <a:t>1</a:t>
            </a:r>
            <a:r>
              <a:rPr lang="en-US" sz="4400" dirty="0" smtClean="0">
                <a:latin typeface="Trebuchet MS"/>
                <a:cs typeface="Trebuchet MS"/>
              </a:rPr>
              <a:t>. </a:t>
            </a:r>
            <a:r>
              <a:rPr lang="en-US" sz="4400" dirty="0">
                <a:latin typeface="Trebuchet MS"/>
                <a:cs typeface="Trebuchet MS"/>
              </a:rPr>
              <a:t>Approximately 70% of invasive breast cancers express estrogen receptor (ER), and the majority of ER positive cancers also express progesterone receptor (PR). Discrepant ER and PR expression patterns (ER positive/PR negative and ER negative/</a:t>
            </a:r>
            <a:r>
              <a:rPr lang="en-US" sz="4400" dirty="0" err="1">
                <a:latin typeface="Trebuchet MS"/>
                <a:cs typeface="Trebuchet MS"/>
              </a:rPr>
              <a:t>PgR</a:t>
            </a:r>
            <a:r>
              <a:rPr lang="en-US" sz="4400" dirty="0">
                <a:latin typeface="Trebuchet MS"/>
                <a:cs typeface="Trebuchet MS"/>
              </a:rPr>
              <a:t> positive) are sometimes observed. These cancers are further </a:t>
            </a:r>
            <a:r>
              <a:rPr lang="en-US" sz="4400" dirty="0" err="1">
                <a:latin typeface="Trebuchet MS"/>
                <a:cs typeface="Trebuchet MS"/>
              </a:rPr>
              <a:t>subclassified</a:t>
            </a:r>
            <a:r>
              <a:rPr lang="en-US" sz="4400" dirty="0">
                <a:latin typeface="Trebuchet MS"/>
                <a:cs typeface="Trebuchet MS"/>
              </a:rPr>
              <a:t> based on their HER-2 status and proliferation rate into the ER positive/PR positive/HER-2 positive ("triple positive") and ER positive/PR positive/HER-2 negative </a:t>
            </a:r>
            <a:r>
              <a:rPr lang="en-US" sz="4400" dirty="0" smtClean="0">
                <a:latin typeface="Trebuchet MS"/>
                <a:cs typeface="Trebuchet MS"/>
              </a:rPr>
              <a:t>subtypes</a:t>
            </a:r>
            <a:r>
              <a:rPr lang="en-US" sz="4400" baseline="30000" dirty="0" smtClean="0">
                <a:latin typeface="Trebuchet MS"/>
                <a:cs typeface="Trebuchet MS"/>
              </a:rPr>
              <a:t>3-5</a:t>
            </a:r>
            <a:r>
              <a:rPr lang="en-US" sz="4400" dirty="0" smtClean="0">
                <a:latin typeface="Trebuchet MS"/>
                <a:cs typeface="Trebuchet MS"/>
              </a:rPr>
              <a:t>. </a:t>
            </a:r>
            <a:r>
              <a:rPr lang="en-US" sz="4400" dirty="0">
                <a:latin typeface="Trebuchet MS"/>
                <a:cs typeface="Trebuchet MS"/>
              </a:rPr>
              <a:t>Initially, an inverse association was described between HER-2 positivity and the presence of hormonal receptors (HR), but subsequently it was reported that ∼50% of the patients with HER-2 positive tumors are also HR </a:t>
            </a:r>
            <a:r>
              <a:rPr lang="en-US" sz="4400" dirty="0" smtClean="0">
                <a:latin typeface="Trebuchet MS"/>
                <a:cs typeface="Trebuchet MS"/>
              </a:rPr>
              <a:t>positive</a:t>
            </a:r>
            <a:r>
              <a:rPr lang="en-US" sz="4400" baseline="30000" dirty="0" smtClean="0">
                <a:latin typeface="Trebuchet MS"/>
                <a:cs typeface="Trebuchet MS"/>
              </a:rPr>
              <a:t>6</a:t>
            </a:r>
            <a:r>
              <a:rPr lang="en-US" sz="4400" dirty="0" smtClean="0">
                <a:latin typeface="Trebuchet MS"/>
                <a:cs typeface="Trebuchet MS"/>
              </a:rPr>
              <a:t>, </a:t>
            </a:r>
            <a:r>
              <a:rPr lang="en-US" sz="4400" dirty="0">
                <a:latin typeface="Trebuchet MS"/>
                <a:cs typeface="Trebuchet MS"/>
              </a:rPr>
              <a:t>even if HER-2 positive tumors often, though not always, express HR at lower levels compared with HR positive/HER-2 negative </a:t>
            </a:r>
            <a:r>
              <a:rPr lang="en-US" sz="4400" dirty="0" smtClean="0">
                <a:latin typeface="Trebuchet MS"/>
                <a:cs typeface="Trebuchet MS"/>
              </a:rPr>
              <a:t>tumors</a:t>
            </a:r>
            <a:r>
              <a:rPr lang="en-US" sz="4400" baseline="30000" dirty="0" smtClean="0">
                <a:latin typeface="Trebuchet MS"/>
                <a:cs typeface="Trebuchet MS"/>
              </a:rPr>
              <a:t>7</a:t>
            </a:r>
            <a:r>
              <a:rPr lang="en-US" sz="4400" dirty="0" smtClean="0">
                <a:latin typeface="Trebuchet MS"/>
                <a:cs typeface="Trebuchet MS"/>
              </a:rPr>
              <a:t>, </a:t>
            </a:r>
            <a:r>
              <a:rPr lang="en-US" sz="4400" dirty="0">
                <a:latin typeface="Trebuchet MS"/>
                <a:cs typeface="Trebuchet MS"/>
              </a:rPr>
              <a:t>and approximately one tenth of HR positive tumors are also HER-2 </a:t>
            </a:r>
            <a:r>
              <a:rPr lang="en-US" sz="4400" dirty="0" smtClean="0">
                <a:latin typeface="Trebuchet MS"/>
                <a:cs typeface="Trebuchet MS"/>
              </a:rPr>
              <a:t>positive</a:t>
            </a:r>
            <a:r>
              <a:rPr lang="en-US" sz="4400" baseline="30000" dirty="0" smtClean="0">
                <a:latin typeface="Trebuchet MS"/>
                <a:cs typeface="Trebuchet MS"/>
              </a:rPr>
              <a:t>8</a:t>
            </a:r>
            <a:r>
              <a:rPr lang="en-US" sz="4400" dirty="0" smtClean="0">
                <a:latin typeface="Trebuchet MS"/>
                <a:cs typeface="Trebuchet MS"/>
              </a:rPr>
              <a:t>.</a:t>
            </a:r>
            <a:endParaRPr lang="en-US" sz="4400" kern="1200" dirty="0">
              <a:latin typeface="Trebuchet MS"/>
              <a:cs typeface="Trebuchet MS"/>
            </a:endParaRPr>
          </a:p>
        </p:txBody>
      </p:sp>
      <p:sp>
        <p:nvSpPr>
          <p:cNvPr id="41" name="Rectangle 40"/>
          <p:cNvSpPr/>
          <p:nvPr/>
        </p:nvSpPr>
        <p:spPr>
          <a:xfrm>
            <a:off x="16996064" y="25483838"/>
            <a:ext cx="14509189" cy="812800"/>
          </a:xfrm>
          <a:prstGeom prst="rect">
            <a:avLst/>
          </a:prstGeom>
          <a:solidFill>
            <a:srgbClr val="26416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600" dirty="0" smtClean="0">
                <a:latin typeface="Trebuchet MS"/>
                <a:cs typeface="Trebuchet MS"/>
              </a:rPr>
              <a:t>CONCLUSION</a:t>
            </a:r>
          </a:p>
        </p:txBody>
      </p:sp>
      <p:sp>
        <p:nvSpPr>
          <p:cNvPr id="42" name="Text Placeholder 20"/>
          <p:cNvSpPr>
            <a:spLocks noGrp="1"/>
          </p:cNvSpPr>
          <p:nvPr/>
        </p:nvSpPr>
        <p:spPr>
          <a:xfrm>
            <a:off x="16996064" y="26068170"/>
            <a:ext cx="14455241" cy="2615208"/>
          </a:xfrm>
          <a:prstGeom prst="rect">
            <a:avLst/>
          </a:prstGeom>
        </p:spPr>
        <p:txBody>
          <a:bodyPr wrap="square" lIns="130622" tIns="130622" rIns="130622" bIns="130622">
            <a:spAutoFit/>
          </a:bodyPr>
          <a:lstStyle>
            <a:lvl1pPr marL="0" indent="0" algn="l" defTabSz="2507943" rtl="0" eaLnBrk="1" latinLnBrk="0" hangingPunct="1">
              <a:spcBef>
                <a:spcPct val="20000"/>
              </a:spcBef>
              <a:buFont typeface="Arial" pitchFamily="34" charset="0"/>
              <a:buNone/>
              <a:defRPr sz="1400" kern="1200">
                <a:solidFill>
                  <a:schemeClr val="tx1"/>
                </a:solidFill>
                <a:latin typeface="Trebuchet MS" pitchFamily="34" charset="0"/>
                <a:ea typeface="+mn-ea"/>
                <a:cs typeface="+mn-cs"/>
              </a:defRPr>
            </a:lvl1pPr>
            <a:lvl2pPr marL="849043"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2pPr>
            <a:lvl3pPr marL="1175598"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3pPr>
            <a:lvl4pPr marL="1534809" indent="-359211"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4pPr>
            <a:lvl5pPr marL="1796053" indent="-261244"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endParaRPr lang="en-US" sz="4000" dirty="0" smtClean="0">
              <a:latin typeface="Trebuchet MS"/>
              <a:cs typeface="Trebuchet MS"/>
            </a:endParaRPr>
          </a:p>
          <a:p>
            <a:endParaRPr lang="en-US" sz="4000" kern="1200" dirty="0">
              <a:latin typeface="Trebuchet MS"/>
              <a:cs typeface="Trebuchet MS"/>
            </a:endParaRPr>
          </a:p>
          <a:p>
            <a:endParaRPr lang="en-US" sz="4000" dirty="0" smtClean="0">
              <a:latin typeface="Trebuchet MS"/>
              <a:cs typeface="Trebuchet MS"/>
            </a:endParaRPr>
          </a:p>
          <a:p>
            <a:endParaRPr lang="en-US" kern="1200" dirty="0">
              <a:latin typeface="Trebuchet MS"/>
              <a:cs typeface="Trebuchet MS"/>
            </a:endParaRPr>
          </a:p>
        </p:txBody>
      </p:sp>
      <p:sp>
        <p:nvSpPr>
          <p:cNvPr id="43" name="Text Placeholder 20"/>
          <p:cNvSpPr>
            <a:spLocks noGrp="1"/>
          </p:cNvSpPr>
          <p:nvPr/>
        </p:nvSpPr>
        <p:spPr>
          <a:xfrm>
            <a:off x="16996064" y="26068170"/>
            <a:ext cx="14455241" cy="9472469"/>
          </a:xfrm>
          <a:prstGeom prst="rect">
            <a:avLst/>
          </a:prstGeom>
        </p:spPr>
        <p:txBody>
          <a:bodyPr wrap="square" lIns="130622" tIns="130622" rIns="130622" bIns="130622">
            <a:spAutoFit/>
          </a:bodyPr>
          <a:lstStyle>
            <a:lvl1pPr marL="0" indent="0" algn="l" defTabSz="2507943" rtl="0" eaLnBrk="1" latinLnBrk="0" hangingPunct="1">
              <a:spcBef>
                <a:spcPct val="20000"/>
              </a:spcBef>
              <a:buFont typeface="Arial" pitchFamily="34" charset="0"/>
              <a:buNone/>
              <a:defRPr sz="1400" kern="1200">
                <a:solidFill>
                  <a:schemeClr val="tx1"/>
                </a:solidFill>
                <a:latin typeface="Trebuchet MS" pitchFamily="34" charset="0"/>
                <a:ea typeface="+mn-ea"/>
                <a:cs typeface="+mn-cs"/>
              </a:defRPr>
            </a:lvl1pPr>
            <a:lvl2pPr marL="849043"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2pPr>
            <a:lvl3pPr marL="1175598"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3pPr>
            <a:lvl4pPr marL="1534809" indent="-359211"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4pPr>
            <a:lvl5pPr marL="1796053" indent="-261244"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r>
              <a:rPr lang="en-US" sz="4400" dirty="0">
                <a:latin typeface="Trebuchet MS"/>
                <a:cs typeface="Trebuchet MS"/>
              </a:rPr>
              <a:t>Molecular classification is playing an increasingly essential role in the personalized care of breast cancer, and the three key molecular determinants, HER-2, ER and </a:t>
            </a:r>
            <a:r>
              <a:rPr lang="en-US" sz="4400" dirty="0" err="1">
                <a:latin typeface="Trebuchet MS"/>
                <a:cs typeface="Trebuchet MS"/>
              </a:rPr>
              <a:t>PgR</a:t>
            </a:r>
            <a:r>
              <a:rPr lang="en-US" sz="4400" dirty="0">
                <a:latin typeface="Trebuchet MS"/>
                <a:cs typeface="Trebuchet MS"/>
              </a:rPr>
              <a:t>, are commonly evaluated in routine clinical practice. The identification and characterization of subset of HER-2 positive cancers may is absolutely essential, American Society of Clinical Oncology ASCO AND College of American pathologists CAP expert panel recommends that HER2 status should be determined for all invasive breast cancers.</a:t>
            </a:r>
            <a:endParaRPr lang="en-US" sz="4400" dirty="0" smtClean="0">
              <a:latin typeface="Trebuchet MS"/>
              <a:cs typeface="Trebuchet MS"/>
            </a:endParaRPr>
          </a:p>
          <a:p>
            <a:endParaRPr lang="en-US" sz="4400" kern="1200" dirty="0">
              <a:latin typeface="Trebuchet MS"/>
              <a:cs typeface="Trebuchet MS"/>
            </a:endParaRPr>
          </a:p>
          <a:p>
            <a:endParaRPr lang="en-US" sz="4400" dirty="0" smtClean="0">
              <a:latin typeface="Trebuchet MS"/>
              <a:cs typeface="Trebuchet MS"/>
            </a:endParaRPr>
          </a:p>
          <a:p>
            <a:endParaRPr lang="en-US" sz="4400" kern="1200" dirty="0">
              <a:latin typeface="Trebuchet MS"/>
              <a:cs typeface="Trebuchet MS"/>
            </a:endParaRPr>
          </a:p>
        </p:txBody>
      </p:sp>
      <p:sp>
        <p:nvSpPr>
          <p:cNvPr id="23" name="Rectangle 22"/>
          <p:cNvSpPr/>
          <p:nvPr/>
        </p:nvSpPr>
        <p:spPr>
          <a:xfrm>
            <a:off x="660400" y="6719759"/>
            <a:ext cx="14185846" cy="812800"/>
          </a:xfrm>
          <a:prstGeom prst="rect">
            <a:avLst/>
          </a:prstGeom>
          <a:solidFill>
            <a:srgbClr val="26416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600" dirty="0" smtClean="0">
                <a:latin typeface="Trebuchet MS"/>
                <a:cs typeface="Trebuchet MS"/>
              </a:rPr>
              <a:t>INTRODUCTION</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86119" y="708186"/>
            <a:ext cx="5458281" cy="4619138"/>
          </a:xfrm>
          <a:prstGeom prst="rect">
            <a:avLst/>
          </a:prstGeom>
        </p:spPr>
      </p:pic>
    </p:spTree>
    <p:extLst>
      <p:ext uri="{BB962C8B-B14F-4D97-AF65-F5344CB8AC3E}">
        <p14:creationId xmlns:p14="http://schemas.microsoft.com/office/powerpoint/2010/main" val="1296535694"/>
      </p:ext>
    </p:extLst>
  </p:cSld>
  <p:clrMapOvr>
    <a:masterClrMapping/>
  </p:clrMapOvr>
</p:sld>
</file>

<file path=ppt/theme/theme1.xml><?xml version="1.0" encoding="utf-8"?>
<a:theme xmlns:a="http://schemas.openxmlformats.org/drawingml/2006/main" name="Research_Poster_JH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Research_Poster_JHM.potx</Template>
  <TotalTime>3565</TotalTime>
  <Words>996</Words>
  <Application>Microsoft Office PowerPoint</Application>
  <PresentationFormat>Custom</PresentationFormat>
  <Paragraphs>36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Trebuchet MS</vt:lpstr>
      <vt:lpstr>Research_Poster_JHM</vt:lpstr>
      <vt:lpstr>PowerPoint Presentation</vt:lpstr>
    </vt:vector>
  </TitlesOfParts>
  <Company>Wilmer Ophthalmological Institute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Derek Welsbie</dc:creator>
  <cp:lastModifiedBy>Helen Chan</cp:lastModifiedBy>
  <cp:revision>99</cp:revision>
  <dcterms:created xsi:type="dcterms:W3CDTF">2011-09-30T23:18:32Z</dcterms:created>
  <dcterms:modified xsi:type="dcterms:W3CDTF">2016-04-26T19:47:19Z</dcterms:modified>
</cp:coreProperties>
</file>