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3"/>
  </p:notesMasterIdLst>
  <p:sldIdLst>
    <p:sldId id="256" r:id="rId2"/>
  </p:sldIdLst>
  <p:sldSz cx="27432000" cy="16459200"/>
  <p:notesSz cx="7010400" cy="9296400"/>
  <p:defaultTextStyle>
    <a:defPPr>
      <a:defRPr lang="en-US"/>
    </a:defPPr>
    <a:lvl1pPr marL="0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387" autoAdjust="0"/>
  </p:normalViewPr>
  <p:slideViewPr>
    <p:cSldViewPr>
      <p:cViewPr varScale="1">
        <p:scale>
          <a:sx n="47" d="100"/>
          <a:sy n="47" d="100"/>
        </p:scale>
        <p:origin x="1386" y="126"/>
      </p:cViewPr>
      <p:guideLst>
        <p:guide orient="horz" pos="5184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6D763B-D230-447A-8523-658FCB91515D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696913"/>
            <a:ext cx="5810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2732D0-43F8-4747-94A4-32D8EBC37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6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732D0-43F8-4747-94A4-32D8EBC37D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9280608"/>
            <a:ext cx="27432000" cy="717859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7432000" cy="92806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365546"/>
            <a:ext cx="27432000" cy="5486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3840480"/>
            <a:ext cx="27432000" cy="1225296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1385" y="12126109"/>
            <a:ext cx="16911030" cy="2117086"/>
          </a:xfrm>
        </p:spPr>
        <p:txBody>
          <a:bodyPr>
            <a:normAutofit/>
          </a:bodyPr>
          <a:lstStyle>
            <a:lvl1pPr marL="0" indent="0" algn="l">
              <a:buNone/>
              <a:defRPr sz="6000">
                <a:solidFill>
                  <a:schemeClr val="tx2"/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2745" y="7517497"/>
            <a:ext cx="21526053" cy="4303601"/>
          </a:xfrm>
          <a:effectLst/>
        </p:spPr>
        <p:txBody>
          <a:bodyPr>
            <a:noAutofit/>
          </a:bodyPr>
          <a:lstStyle>
            <a:lvl1pPr marL="1755611" indent="-1254008" algn="l">
              <a:defRPr sz="1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0" y="1755646"/>
            <a:ext cx="19202400" cy="83393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61274" y="903642"/>
            <a:ext cx="6172200" cy="1257201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72341" y="1755647"/>
            <a:ext cx="14487861" cy="1174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429000" y="1755648"/>
            <a:ext cx="19202400" cy="8339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80608"/>
            <a:ext cx="27432000" cy="717859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7432000" cy="92806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65546"/>
            <a:ext cx="27432000" cy="5486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3840480"/>
            <a:ext cx="27432000" cy="1225296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585" y="5214355"/>
            <a:ext cx="17899998" cy="5816030"/>
          </a:xfrm>
          <a:effectLst/>
        </p:spPr>
        <p:txBody>
          <a:bodyPr anchor="b"/>
          <a:lstStyle>
            <a:lvl1pPr algn="r">
              <a:defRPr sz="12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7314" y="11058026"/>
            <a:ext cx="17911482" cy="2005104"/>
          </a:xfrm>
        </p:spPr>
        <p:txBody>
          <a:bodyPr anchor="t"/>
          <a:lstStyle>
            <a:lvl1pPr marL="0" indent="0" algn="r">
              <a:buNone/>
              <a:defRPr sz="5500">
                <a:solidFill>
                  <a:schemeClr val="tx2"/>
                </a:solidFill>
              </a:defRPr>
            </a:lvl1pPr>
            <a:lvl2pPr marL="1254008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8997" y="1755646"/>
            <a:ext cx="10040112" cy="8339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3935456" y="1755648"/>
            <a:ext cx="10040112" cy="8339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1755648"/>
            <a:ext cx="10040112" cy="153542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6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9341" y="3360785"/>
            <a:ext cx="10040112" cy="6583680"/>
          </a:xfrm>
        </p:spPr>
        <p:txBody>
          <a:bodyPr>
            <a:normAutofit/>
          </a:bodyPr>
          <a:lstStyle>
            <a:lvl1pPr>
              <a:defRPr sz="4900"/>
            </a:lvl1pPr>
            <a:lvl2pPr>
              <a:defRPr sz="49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41906" y="1755648"/>
            <a:ext cx="10040112" cy="153542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6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marL="0" lvl="0" indent="0" algn="ctr" defTabSz="2508016" rtl="0" eaLnBrk="1" latinLnBrk="0" hangingPunct="1">
              <a:spcBef>
                <a:spcPct val="20000"/>
              </a:spcBef>
              <a:spcAft>
                <a:spcPts val="823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3357677"/>
            <a:ext cx="10040112" cy="6583680"/>
          </a:xfrm>
        </p:spPr>
        <p:txBody>
          <a:bodyPr>
            <a:normAutofit/>
          </a:bodyPr>
          <a:lstStyle>
            <a:lvl1pPr>
              <a:defRPr sz="4900"/>
            </a:lvl1pPr>
            <a:lvl2pPr>
              <a:defRPr sz="49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287" y="5303521"/>
            <a:ext cx="10908255" cy="3020383"/>
          </a:xfrm>
          <a:effectLst/>
        </p:spPr>
        <p:txBody>
          <a:bodyPr anchor="b">
            <a:noAutofit/>
          </a:bodyPr>
          <a:lstStyle>
            <a:lvl1pPr marL="627004" indent="-627004" algn="l">
              <a:defRPr sz="77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547" y="1755648"/>
            <a:ext cx="12051255" cy="11747352"/>
          </a:xfrm>
        </p:spPr>
        <p:txBody>
          <a:bodyPr anchor="ctr"/>
          <a:lstStyle>
            <a:lvl1pPr>
              <a:defRPr sz="60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38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7295" y="8394725"/>
            <a:ext cx="10165980" cy="5134843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280608"/>
            <a:ext cx="27432000" cy="717859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7432000" cy="92806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365546"/>
            <a:ext cx="27432000" cy="5486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3840480"/>
            <a:ext cx="27432000" cy="1225296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25525" y="2743200"/>
            <a:ext cx="12344400" cy="7506734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55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4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5" indent="0">
              <a:buNone/>
              <a:defRPr sz="5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3661" y="2425166"/>
            <a:ext cx="11082342" cy="5191248"/>
          </a:xfrm>
        </p:spPr>
        <p:txBody>
          <a:bodyPr anchor="b"/>
          <a:lstStyle>
            <a:lvl1pPr marL="501603" indent="-501603">
              <a:buFont typeface="Georgia" pitchFamily="18" charset="0"/>
              <a:buChar char="*"/>
              <a:defRPr sz="44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804" y="10714610"/>
            <a:ext cx="19150614" cy="2743200"/>
          </a:xfrm>
        </p:spPr>
        <p:txBody>
          <a:bodyPr anchor="b">
            <a:noAutofit/>
          </a:bodyPr>
          <a:lstStyle>
            <a:lvl1pPr algn="l">
              <a:defRPr sz="1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252960"/>
            <a:ext cx="27432000" cy="420624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7432000" cy="1225296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9043930"/>
            <a:ext cx="27432000" cy="5486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3840480"/>
            <a:ext cx="27432000" cy="1225296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9869" y="10493203"/>
            <a:ext cx="19537533" cy="2743200"/>
          </a:xfrm>
          <a:prstGeom prst="rect">
            <a:avLst/>
          </a:prstGeom>
          <a:effectLst/>
        </p:spPr>
        <p:txBody>
          <a:bodyPr vert="horz" lIns="250802" tIns="125401" rIns="250802" bIns="125401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1757424"/>
            <a:ext cx="19202400" cy="8339328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16600" y="14813281"/>
            <a:ext cx="7543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662BE1-9697-4F40-91F3-6F220F7ED2A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599" y="14813281"/>
            <a:ext cx="10058403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14813281"/>
            <a:ext cx="54864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BC4B6B-C204-4076-9E69-D19B2EFE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iming>
    <p:tnLst>
      <p:par>
        <p:cTn id="1" dur="indefinite" restart="never" nodeType="tmRoot"/>
      </p:par>
    </p:tnLst>
  </p:timing>
  <p:txStyles>
    <p:titleStyle>
      <a:lvl1pPr marL="877806" indent="-877806" algn="r" defTabSz="250801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2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27004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504810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57215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009620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812185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564590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392235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270041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097686" indent="-501603" algn="l" defTabSz="2508016" rtl="0" eaLnBrk="1" latinLnBrk="0" hangingPunct="1">
        <a:spcBef>
          <a:spcPct val="20000"/>
        </a:spcBef>
        <a:spcAft>
          <a:spcPts val="82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27432000" cy="2386013"/>
          </a:xfrm>
          <a:prstGeom prst="rect">
            <a:avLst/>
          </a:prstGeom>
          <a:gradFill>
            <a:gsLst>
              <a:gs pos="6200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</p:spPr>
        <p:txBody>
          <a:bodyPr wrap="none" lIns="91374" tIns="45687" rIns="91374" bIns="45687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533400" y="2338338"/>
            <a:ext cx="8458200" cy="8939262"/>
          </a:xfrm>
          <a:prstGeom prst="rect">
            <a:avLst/>
          </a:prstGeom>
          <a:solidFill>
            <a:schemeClr val="bg1"/>
          </a:solidFill>
          <a:ln w="22225">
            <a:solidFill>
              <a:srgbClr val="0076C0"/>
            </a:solidFill>
            <a:miter lim="800000"/>
            <a:headEnd/>
            <a:tailEnd/>
          </a:ln>
        </p:spPr>
        <p:txBody>
          <a:bodyPr wrap="none" lIns="91374" tIns="45687" rIns="91374" bIns="45687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8458200" cy="610500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Introduction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" name="Text Box 273"/>
          <p:cNvSpPr txBox="1">
            <a:spLocks noChangeArrowheads="1"/>
          </p:cNvSpPr>
          <p:nvPr/>
        </p:nvSpPr>
        <p:spPr bwMode="auto">
          <a:xfrm>
            <a:off x="685800" y="2895600"/>
            <a:ext cx="8077200" cy="18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6" rIns="65251" bIns="32626">
            <a:spAutoFit/>
          </a:bodyPr>
          <a:lstStyle>
            <a:lvl1pPr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2000" dirty="0" err="1" smtClean="0"/>
              <a:t>Avelumab</a:t>
            </a:r>
            <a:r>
              <a:rPr lang="en-US" sz="2000" dirty="0" smtClean="0"/>
              <a:t> (MSB0010718C) is an investigational fully human IgG1 monoclonal antibody that binds to the programmed death-ligand 1 (PD-L1) protein and competitively block interaction with programmed death-1 (PD-1) receptors thereby enables the activation of T-cells and the adaptive immune system (image) [1]. </a:t>
            </a:r>
          </a:p>
          <a:p>
            <a:endParaRPr lang="en-US" sz="1900" dirty="0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9372601" y="2305797"/>
            <a:ext cx="8915400" cy="8895603"/>
          </a:xfrm>
          <a:prstGeom prst="rect">
            <a:avLst/>
          </a:prstGeom>
          <a:solidFill>
            <a:schemeClr val="bg1"/>
          </a:solidFill>
          <a:ln w="22225">
            <a:solidFill>
              <a:srgbClr val="0076C0"/>
            </a:solidFill>
            <a:miter lim="800000"/>
            <a:headEnd/>
            <a:tailEnd/>
          </a:ln>
        </p:spPr>
        <p:txBody>
          <a:bodyPr wrap="none" lIns="91374" tIns="45687" rIns="91374" bIns="45687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18628359" y="2590800"/>
            <a:ext cx="8382000" cy="13615078"/>
          </a:xfrm>
          <a:prstGeom prst="rect">
            <a:avLst/>
          </a:prstGeom>
          <a:solidFill>
            <a:schemeClr val="bg1"/>
          </a:solidFill>
          <a:ln w="22225">
            <a:solidFill>
              <a:srgbClr val="0076C0"/>
            </a:solidFill>
            <a:miter lim="800000"/>
            <a:headEnd/>
            <a:tailEnd/>
          </a:ln>
        </p:spPr>
        <p:txBody>
          <a:bodyPr wrap="none" lIns="91374" tIns="45687" rIns="91374" bIns="45687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9426630" y="6823630"/>
            <a:ext cx="8839200" cy="751209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Discussion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" name="Text Box 279"/>
          <p:cNvSpPr txBox="1">
            <a:spLocks noChangeArrowheads="1"/>
          </p:cNvSpPr>
          <p:nvPr/>
        </p:nvSpPr>
        <p:spPr bwMode="auto">
          <a:xfrm>
            <a:off x="9448800" y="7765339"/>
            <a:ext cx="8763000" cy="40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0" tIns="45662" rIns="91330" bIns="45662">
            <a:spAutoFit/>
          </a:bodyPr>
          <a:lstStyle>
            <a:lvl1pPr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2000" dirty="0" smtClean="0"/>
              <a:t>PD-1 is one of an immune checkpoint receptor that prevents overstimulation of immune responses and contributes to the maintenance of immune tolerance to self-antigens [2]. It is expressed on chronically stimulated T cells, activated B cells, and NK cells, thus regulates immunity at multiple phases of the immune response. The activity of PD-1 is related to its interaction with its </a:t>
            </a:r>
            <a:r>
              <a:rPr lang="en-US" sz="2000" dirty="0" err="1" smtClean="0"/>
              <a:t>ligands</a:t>
            </a:r>
            <a:r>
              <a:rPr lang="en-US" sz="2000" dirty="0" smtClean="0"/>
              <a:t>, PD-L1 and PD-L2. However, both ligands, especially PD-L1, are expressed on many hematologic and solid tumors including gastric cancer</a:t>
            </a:r>
            <a:r>
              <a:rPr lang="en-US" sz="2000" dirty="0"/>
              <a:t> </a:t>
            </a:r>
            <a:r>
              <a:rPr lang="en-US" sz="2000" dirty="0" smtClean="0"/>
              <a:t>[3]. Hence, when PD-1 binds with cells bearing PDL-1, T cell activity is attenuated which prevents these T cells from rejecting the tumor at the tissue level, and thereby tumors can employ the PD-1 inhibitory pathway to silence the immune system [4].</a:t>
            </a:r>
          </a:p>
          <a:p>
            <a:pPr algn="just"/>
            <a:endParaRPr lang="en-US" sz="2000" dirty="0" smtClean="0">
              <a:effectLst/>
            </a:endParaRPr>
          </a:p>
          <a:p>
            <a:endParaRPr lang="en-US" sz="2000" dirty="0" smtClean="0">
              <a:effectLst/>
            </a:endParaRPr>
          </a:p>
        </p:txBody>
      </p:sp>
      <p:sp>
        <p:nvSpPr>
          <p:cNvPr id="78" name="Text Box 39"/>
          <p:cNvSpPr txBox="1">
            <a:spLocks noChangeArrowheads="1"/>
          </p:cNvSpPr>
          <p:nvPr/>
        </p:nvSpPr>
        <p:spPr bwMode="auto">
          <a:xfrm>
            <a:off x="18608041" y="2402894"/>
            <a:ext cx="8382000" cy="745245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Discussion cont.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" name="Text Box 282"/>
          <p:cNvSpPr txBox="1">
            <a:spLocks noChangeArrowheads="1"/>
          </p:cNvSpPr>
          <p:nvPr/>
        </p:nvSpPr>
        <p:spPr bwMode="auto">
          <a:xfrm>
            <a:off x="18606188" y="3670445"/>
            <a:ext cx="8216211" cy="347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4" tIns="45687" rIns="91374" bIns="45687">
            <a:spAutoFit/>
          </a:bodyPr>
          <a:lstStyle>
            <a:lvl1pPr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762375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2000" dirty="0" smtClean="0"/>
              <a:t>Our patient developed hyperthyroidism </a:t>
            </a:r>
            <a:r>
              <a:rPr lang="en-US" sz="2000" dirty="0"/>
              <a:t>initially and </a:t>
            </a:r>
            <a:r>
              <a:rPr lang="en-US" sz="2000" dirty="0" smtClean="0"/>
              <a:t>then later  </a:t>
            </a:r>
            <a:r>
              <a:rPr lang="en-US" sz="2000" dirty="0"/>
              <a:t>hypothyroidism and </a:t>
            </a:r>
            <a:r>
              <a:rPr lang="en-US" sz="2000" dirty="0" err="1"/>
              <a:t>hypoadrenalism</a:t>
            </a:r>
            <a:r>
              <a:rPr lang="en-US" sz="2000" dirty="0"/>
              <a:t> </a:t>
            </a:r>
            <a:r>
              <a:rPr lang="en-US" sz="2000" dirty="0" smtClean="0"/>
              <a:t>on </a:t>
            </a:r>
            <a:r>
              <a:rPr lang="en-US" sz="2000" dirty="0" err="1" smtClean="0"/>
              <a:t>avelumab</a:t>
            </a:r>
            <a:r>
              <a:rPr lang="en-US" sz="2000" dirty="0" smtClean="0"/>
              <a:t>. However, </a:t>
            </a:r>
            <a:r>
              <a:rPr lang="en-US" sz="2000" dirty="0"/>
              <a:t>the exact mechanism and frequency </a:t>
            </a:r>
            <a:r>
              <a:rPr lang="en-US" sz="2000" dirty="0" smtClean="0"/>
              <a:t>of these </a:t>
            </a:r>
            <a:r>
              <a:rPr lang="en-US" sz="2000" dirty="0"/>
              <a:t>autoimmune conditions </a:t>
            </a:r>
            <a:r>
              <a:rPr lang="en-US" sz="2000" dirty="0" smtClean="0"/>
              <a:t>resulting from therapeutic </a:t>
            </a:r>
            <a:r>
              <a:rPr lang="en-US" sz="2000" dirty="0"/>
              <a:t>blockade of these receptors </a:t>
            </a:r>
            <a:r>
              <a:rPr lang="en-US" sz="2000" dirty="0" smtClean="0"/>
              <a:t>is not yet known. One of the possibility </a:t>
            </a:r>
            <a:r>
              <a:rPr lang="en-US" sz="2000" dirty="0"/>
              <a:t>can be continuing interaction between PD-1 and PD-L1 to prevent T cell receptor (TCR) driven </a:t>
            </a:r>
            <a:r>
              <a:rPr lang="en-US" sz="2000" dirty="0" smtClean="0"/>
              <a:t>signals to maintain self tolerance, which upon </a:t>
            </a:r>
            <a:r>
              <a:rPr lang="en-US" sz="2000" dirty="0"/>
              <a:t>anti-PD-L1 </a:t>
            </a:r>
            <a:r>
              <a:rPr lang="en-US" sz="2000" dirty="0" smtClean="0"/>
              <a:t>blockade could activate </a:t>
            </a:r>
            <a:r>
              <a:rPr lang="en-US" sz="2000" dirty="0"/>
              <a:t>autoreactive T </a:t>
            </a:r>
            <a:r>
              <a:rPr lang="en-US" sz="2000" dirty="0" smtClean="0"/>
              <a:t>cells </a:t>
            </a:r>
            <a:r>
              <a:rPr lang="en-US" sz="2000" dirty="0"/>
              <a:t>resulting in the autoimmune conditions </a:t>
            </a:r>
            <a:r>
              <a:rPr lang="en-US" sz="2000" dirty="0" smtClean="0"/>
              <a:t>[5]. Secondly, </a:t>
            </a:r>
            <a:r>
              <a:rPr lang="en-US" sz="2000" dirty="0" err="1"/>
              <a:t>a</a:t>
            </a:r>
            <a:r>
              <a:rPr lang="en-US" sz="2000" dirty="0" err="1" smtClean="0"/>
              <a:t>velumab</a:t>
            </a:r>
            <a:r>
              <a:rPr lang="en-US" sz="2000" dirty="0" smtClean="0"/>
              <a:t>, unlike other PD-L1 targeting agents, by retaining a native Fc-region binds to Fc receptors </a:t>
            </a:r>
            <a:r>
              <a:rPr lang="en-US" sz="2000" dirty="0"/>
              <a:t>expressed by cytotoxic cells </a:t>
            </a:r>
            <a:r>
              <a:rPr lang="en-US" sz="2000" dirty="0" smtClean="0"/>
              <a:t>and could induce antibody-dependent cell-mediated cytotoxicity (ADCC) [1]. </a:t>
            </a:r>
            <a:endParaRPr lang="en-US" sz="2000" dirty="0">
              <a:effectLst/>
            </a:endParaRPr>
          </a:p>
        </p:txBody>
      </p:sp>
      <p:sp>
        <p:nvSpPr>
          <p:cNvPr id="80" name="Text Box 109"/>
          <p:cNvSpPr txBox="1">
            <a:spLocks noChangeArrowheads="1"/>
          </p:cNvSpPr>
          <p:nvPr/>
        </p:nvSpPr>
        <p:spPr bwMode="auto">
          <a:xfrm>
            <a:off x="533400" y="4724400"/>
            <a:ext cx="8458200" cy="548640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Case Presentation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" name="Text Box 275"/>
          <p:cNvSpPr txBox="1">
            <a:spLocks noChangeArrowheads="1"/>
          </p:cNvSpPr>
          <p:nvPr/>
        </p:nvSpPr>
        <p:spPr bwMode="auto">
          <a:xfrm>
            <a:off x="685801" y="5325379"/>
            <a:ext cx="8077200" cy="651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6" rIns="65251" bIns="32626">
            <a:spAutoFit/>
          </a:bodyPr>
          <a:lstStyle>
            <a:lvl1pPr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2000" dirty="0" smtClean="0"/>
              <a:t>70 year old male with past medical history of type 2 diabetes mellitus and stage 4 gastric cancer s/p </a:t>
            </a:r>
            <a:r>
              <a:rPr lang="en-US" sz="2000" dirty="0" err="1" smtClean="0"/>
              <a:t>Billroth</a:t>
            </a:r>
            <a:r>
              <a:rPr lang="en-US" sz="2000" dirty="0" smtClean="0"/>
              <a:t> 2 subtotal </a:t>
            </a:r>
            <a:r>
              <a:rPr lang="en-US" sz="2000" dirty="0" err="1" smtClean="0"/>
              <a:t>gastrectomy</a:t>
            </a:r>
            <a:r>
              <a:rPr lang="en-US" sz="2000" dirty="0" smtClean="0"/>
              <a:t> presented with recurrent gastric cancer and pancreatic mass. He was started on clinical trial drug “</a:t>
            </a:r>
            <a:r>
              <a:rPr lang="en-US" sz="2000" dirty="0" err="1" smtClean="0"/>
              <a:t>avelumab</a:t>
            </a:r>
            <a:r>
              <a:rPr lang="en-US" sz="2000" dirty="0" smtClean="0"/>
              <a:t>” after showing intolerance to six cycles of </a:t>
            </a:r>
            <a:r>
              <a:rPr lang="en-US" sz="2000" dirty="0" err="1" smtClean="0"/>
              <a:t>docetaxel</a:t>
            </a:r>
            <a:r>
              <a:rPr lang="en-US" sz="2000" dirty="0" smtClean="0"/>
              <a:t>, </a:t>
            </a:r>
            <a:r>
              <a:rPr lang="en-US" sz="2000" dirty="0" err="1" smtClean="0"/>
              <a:t>cisplatin</a:t>
            </a:r>
            <a:r>
              <a:rPr lang="en-US" sz="2000" dirty="0" smtClean="0"/>
              <a:t> and 5-fluorouracil. </a:t>
            </a:r>
          </a:p>
          <a:p>
            <a:pPr algn="just"/>
            <a:r>
              <a:rPr lang="en-US" sz="2000" dirty="0" smtClean="0"/>
              <a:t> </a:t>
            </a:r>
          </a:p>
          <a:p>
            <a:pPr algn="just"/>
            <a:r>
              <a:rPr lang="en-US" sz="2000" dirty="0" smtClean="0"/>
              <a:t>After receiving eight cycles of </a:t>
            </a:r>
            <a:r>
              <a:rPr lang="en-US" sz="2000" dirty="0" err="1" smtClean="0"/>
              <a:t>avelumab</a:t>
            </a:r>
            <a:r>
              <a:rPr lang="en-US" sz="2000" dirty="0" smtClean="0"/>
              <a:t>, patient was diagnosed with subclinical hyperthyroidism having TSH of 0.01ng/dl (0.35-3.5) and FT4 of 1.49ng/dl (0.58-1.64). He showed good response to </a:t>
            </a:r>
            <a:r>
              <a:rPr lang="en-US" sz="2000" dirty="0" err="1" smtClean="0"/>
              <a:t>tapazole</a:t>
            </a:r>
            <a:r>
              <a:rPr lang="en-US" sz="2000" dirty="0" smtClean="0"/>
              <a:t> 5mg every other day for resting tachycardia. After completion of fifteen cycles, he was complaining of fatigue, nausea, vomiting, and found to be </a:t>
            </a:r>
            <a:r>
              <a:rPr lang="en-US" sz="2000" dirty="0" err="1" smtClean="0"/>
              <a:t>hypotensive</a:t>
            </a:r>
            <a:r>
              <a:rPr lang="en-US" sz="2000" dirty="0" smtClean="0"/>
              <a:t> with serum sodium of 125 mg/dl (136-146). His other lab revealed serum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of &lt;0.4 (0.7-22.4), TSH 24.06ng/dl, and FT4 of 0.63ng/dl. He was admitted with hypothyroidism and </a:t>
            </a:r>
            <a:r>
              <a:rPr lang="en-US" sz="2000" dirty="0" err="1" smtClean="0"/>
              <a:t>hypoadrenalism</a:t>
            </a:r>
            <a:r>
              <a:rPr lang="en-US" sz="2000" dirty="0" smtClean="0"/>
              <a:t>; and started on</a:t>
            </a:r>
            <a:r>
              <a:rPr lang="en-US" sz="2000" dirty="0" smtClean="0">
                <a:cs typeface="Arial" pitchFamily="34" charset="0"/>
              </a:rPr>
              <a:t> hydrocortisone 20mg in AM and 10mg in PM; and oral sodium chloride tablets. </a:t>
            </a:r>
            <a:r>
              <a:rPr lang="en-US" sz="2000" dirty="0" err="1" smtClean="0">
                <a:cs typeface="Arial" pitchFamily="34" charset="0"/>
              </a:rPr>
              <a:t>Tapazole</a:t>
            </a:r>
            <a:r>
              <a:rPr lang="en-US" sz="2000" dirty="0" smtClean="0">
                <a:cs typeface="Arial" pitchFamily="34" charset="0"/>
              </a:rPr>
              <a:t> was stopped initially and later on started with </a:t>
            </a:r>
            <a:r>
              <a:rPr lang="en-US" sz="2000" dirty="0">
                <a:cs typeface="Arial" pitchFamily="34" charset="0"/>
              </a:rPr>
              <a:t>levothyroxine 50mcg which was titrated up to 88mcg. </a:t>
            </a:r>
            <a:r>
              <a:rPr lang="en-US" sz="2000" dirty="0" err="1">
                <a:cs typeface="Arial" pitchFamily="34" charset="0"/>
              </a:rPr>
              <a:t>Avelumab</a:t>
            </a:r>
            <a:r>
              <a:rPr lang="en-US" sz="2000" dirty="0">
                <a:cs typeface="Arial" pitchFamily="34" charset="0"/>
              </a:rPr>
              <a:t> was restarted provided patient was feeling better and his lab was normalized.</a:t>
            </a:r>
          </a:p>
          <a:p>
            <a:pPr algn="just"/>
            <a:endParaRPr lang="en-US" sz="2000" dirty="0" smtClean="0"/>
          </a:p>
          <a:p>
            <a:endParaRPr lang="en-US" sz="1900" dirty="0"/>
          </a:p>
        </p:txBody>
      </p:sp>
      <p:sp>
        <p:nvSpPr>
          <p:cNvPr id="82" name="Text Box 283"/>
          <p:cNvSpPr txBox="1">
            <a:spLocks noChangeArrowheads="1"/>
          </p:cNvSpPr>
          <p:nvPr/>
        </p:nvSpPr>
        <p:spPr bwMode="auto">
          <a:xfrm>
            <a:off x="18592801" y="7814653"/>
            <a:ext cx="8382000" cy="624840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Conclusions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4" name="Text Box 273"/>
          <p:cNvSpPr txBox="1">
            <a:spLocks noChangeArrowheads="1"/>
          </p:cNvSpPr>
          <p:nvPr/>
        </p:nvSpPr>
        <p:spPr bwMode="auto">
          <a:xfrm>
            <a:off x="18638519" y="8717399"/>
            <a:ext cx="8153397" cy="160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6" rIns="65251" bIns="32626">
            <a:spAutoFit/>
          </a:bodyPr>
          <a:lstStyle>
            <a:lvl1pPr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2000" dirty="0" smtClean="0"/>
              <a:t>Patients treated with </a:t>
            </a:r>
            <a:r>
              <a:rPr lang="en-US" sz="2000" dirty="0" err="1" smtClean="0"/>
              <a:t>avelumab</a:t>
            </a:r>
            <a:r>
              <a:rPr lang="en-US" sz="2000" dirty="0" smtClean="0"/>
              <a:t> warrant close clinical monitoring as well as monitoring of serum cortisol and thyroid function tests due to its predisposition to cause autoimmune disorder of thyroid and adrenal glands.</a:t>
            </a:r>
          </a:p>
          <a:p>
            <a:endParaRPr lang="en-US" sz="2000" dirty="0"/>
          </a:p>
        </p:txBody>
      </p:sp>
      <p:sp>
        <p:nvSpPr>
          <p:cNvPr id="86" name="Text Box 43"/>
          <p:cNvSpPr txBox="1">
            <a:spLocks noChangeArrowheads="1"/>
          </p:cNvSpPr>
          <p:nvPr/>
        </p:nvSpPr>
        <p:spPr bwMode="auto">
          <a:xfrm>
            <a:off x="18742659" y="10222547"/>
            <a:ext cx="8229600" cy="482036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76C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contourW="12700">
            <a:bevelT prst="angle"/>
            <a:bevelB w="152400" h="50800" prst="softRound"/>
            <a:contourClr>
              <a:srgbClr val="0066FF"/>
            </a:contourClr>
          </a:sp3d>
        </p:spPr>
        <p:txBody>
          <a:bodyPr lIns="52201" tIns="26098" rIns="52201" bIns="26098" anchor="ctr"/>
          <a:lstStyle/>
          <a:p>
            <a:pPr defTabSz="52190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References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" name="Text Box 275"/>
          <p:cNvSpPr txBox="1">
            <a:spLocks noChangeArrowheads="1"/>
          </p:cNvSpPr>
          <p:nvPr/>
        </p:nvSpPr>
        <p:spPr bwMode="auto">
          <a:xfrm>
            <a:off x="18783990" y="10879935"/>
            <a:ext cx="8007925" cy="482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5251" tIns="32626" rIns="65251" bIns="32626">
            <a:spAutoFit/>
          </a:bodyPr>
          <a:lstStyle>
            <a:lvl1pPr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/>
            <a:r>
              <a:rPr lang="en-US" sz="2000" dirty="0" smtClean="0"/>
              <a:t>1.C. </a:t>
            </a:r>
            <a:r>
              <a:rPr lang="en-US" sz="2000" dirty="0" err="1" smtClean="0"/>
              <a:t>Heery</a:t>
            </a:r>
            <a:r>
              <a:rPr lang="en-US" sz="2000" dirty="0" smtClean="0"/>
              <a:t>, G. H. Coyne, R. A. </a:t>
            </a:r>
            <a:r>
              <a:rPr lang="en-US" sz="2000" dirty="0" err="1" smtClean="0"/>
              <a:t>Madan</a:t>
            </a:r>
            <a:r>
              <a:rPr lang="en-US" sz="2000" dirty="0" smtClean="0"/>
              <a:t> et al.. 2014. “Phase I open-label, multiple ascending dose trial of MSB0010718C, an anti-PD-L1 monoclonal antibody, in advanced solid malignancies,” Journal of Clinical Oncology, vol. 32, abstract 3064.</a:t>
            </a:r>
          </a:p>
          <a:p>
            <a:pPr lvl="0" algn="just"/>
            <a:r>
              <a:rPr lang="en-US" sz="2000" dirty="0" smtClean="0"/>
              <a:t>2. </a:t>
            </a:r>
            <a:r>
              <a:rPr lang="en-US" sz="2000" dirty="0" err="1" smtClean="0"/>
              <a:t>O.kazaki</a:t>
            </a:r>
            <a:r>
              <a:rPr lang="en-US" sz="2000" dirty="0" smtClean="0"/>
              <a:t> T, </a:t>
            </a:r>
            <a:r>
              <a:rPr lang="en-US" sz="2000" dirty="0" err="1" smtClean="0"/>
              <a:t>Honjo</a:t>
            </a:r>
            <a:r>
              <a:rPr lang="en-US" sz="2000" dirty="0" smtClean="0"/>
              <a:t> T. 2007. PD-1 and PD-1 </a:t>
            </a:r>
            <a:r>
              <a:rPr lang="en-US" sz="2000" dirty="0" err="1" smtClean="0"/>
              <a:t>ligands</a:t>
            </a:r>
            <a:r>
              <a:rPr lang="en-US" sz="2000" dirty="0" smtClean="0"/>
              <a:t>: from discovery to clinical application.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Immunol</a:t>
            </a:r>
            <a:r>
              <a:rPr lang="en-US" sz="2000" dirty="0" smtClean="0"/>
              <a:t> 19: 813–824.</a:t>
            </a:r>
          </a:p>
          <a:p>
            <a:pPr lvl="0" algn="just"/>
            <a:r>
              <a:rPr lang="en-US" sz="2000" dirty="0" smtClean="0"/>
              <a:t>3. D.B. Page, M. A. </a:t>
            </a:r>
            <a:r>
              <a:rPr lang="en-US" sz="2000" dirty="0" err="1" smtClean="0"/>
              <a:t>Postow</a:t>
            </a:r>
            <a:r>
              <a:rPr lang="en-US" sz="2000" dirty="0" smtClean="0"/>
              <a:t>, M. K. Callahan, J. P. Allison, and J. D. </a:t>
            </a:r>
            <a:r>
              <a:rPr lang="en-US" sz="2000" dirty="0" err="1" smtClean="0"/>
              <a:t>Wolchok</a:t>
            </a:r>
            <a:r>
              <a:rPr lang="en-US" sz="2000" dirty="0" smtClean="0"/>
              <a:t>. 2014. “Immune modulation in cancer with antibodies,” Annual Review of Medicine, 65:185–202.</a:t>
            </a:r>
          </a:p>
          <a:p>
            <a:pPr lvl="0" algn="just"/>
            <a:r>
              <a:rPr lang="en-US" sz="2000" dirty="0" smtClean="0"/>
              <a:t>4. A. </a:t>
            </a:r>
            <a:r>
              <a:rPr lang="en-US" sz="2000" dirty="0" err="1" smtClean="0"/>
              <a:t>Pedoeem</a:t>
            </a:r>
            <a:r>
              <a:rPr lang="en-US" sz="2000" dirty="0" smtClean="0"/>
              <a:t>, I. </a:t>
            </a:r>
            <a:r>
              <a:rPr lang="en-US" sz="2000" dirty="0" err="1" smtClean="0"/>
              <a:t>Azoulay-Alfaguter</a:t>
            </a:r>
            <a:r>
              <a:rPr lang="en-US" sz="2000" dirty="0" smtClean="0"/>
              <a:t>, M. </a:t>
            </a:r>
            <a:r>
              <a:rPr lang="en-US" sz="2000" dirty="0" err="1" smtClean="0"/>
              <a:t>Strazza</a:t>
            </a:r>
            <a:r>
              <a:rPr lang="en-US" sz="2000" dirty="0" smtClean="0"/>
              <a:t>, G. J. Silverman, and </a:t>
            </a:r>
            <a:r>
              <a:rPr lang="en-US" sz="2000" dirty="0" err="1" smtClean="0"/>
              <a:t>A.Mor</a:t>
            </a:r>
            <a:r>
              <a:rPr lang="en-US" sz="2000" dirty="0" smtClean="0"/>
              <a:t>. 2014. “Programmed death-1 pathway in cancer and autoimmunity,” Clinical Immunology, 153:145–152.</a:t>
            </a:r>
          </a:p>
          <a:p>
            <a:pPr lvl="0" algn="just"/>
            <a:r>
              <a:rPr lang="en-US" sz="2000" dirty="0"/>
              <a:t>5</a:t>
            </a:r>
            <a:r>
              <a:rPr lang="en-US" sz="2000" dirty="0" smtClean="0"/>
              <a:t>. Fife B.T., </a:t>
            </a:r>
            <a:r>
              <a:rPr lang="en-US" sz="2000" dirty="0" err="1" smtClean="0"/>
              <a:t>Pauken</a:t>
            </a:r>
            <a:r>
              <a:rPr lang="en-US" sz="2000" dirty="0" smtClean="0"/>
              <a:t> K.E., Eagar T.N., </a:t>
            </a:r>
            <a:r>
              <a:rPr lang="en-US" sz="2000" dirty="0" err="1" smtClean="0"/>
              <a:t>Obu</a:t>
            </a:r>
            <a:r>
              <a:rPr lang="en-US" sz="2000" dirty="0" smtClean="0"/>
              <a:t> T, Wu J, Tang Q, </a:t>
            </a:r>
            <a:r>
              <a:rPr lang="en-US" sz="2000" dirty="0" err="1" smtClean="0"/>
              <a:t>etal</a:t>
            </a:r>
            <a:r>
              <a:rPr lang="en-US" sz="2000" dirty="0" smtClean="0"/>
              <a:t>. 2009. Interactions between PD-1 and PD-L1 promote tolerance by blocking the TCR- induced stop signal. Nat </a:t>
            </a:r>
            <a:r>
              <a:rPr lang="en-US" sz="2000" dirty="0" err="1" smtClean="0"/>
              <a:t>Immunol</a:t>
            </a:r>
            <a:r>
              <a:rPr lang="en-US" sz="2000" dirty="0" smtClean="0"/>
              <a:t> 10:1185–92.</a:t>
            </a:r>
          </a:p>
          <a:p>
            <a:pPr algn="just"/>
            <a:endParaRPr lang="en-US" sz="950" dirty="0" smtClean="0">
              <a:effectLst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430" y="11658599"/>
            <a:ext cx="17671939" cy="454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 Box 273"/>
          <p:cNvSpPr txBox="1">
            <a:spLocks noChangeArrowheads="1"/>
          </p:cNvSpPr>
          <p:nvPr/>
        </p:nvSpPr>
        <p:spPr bwMode="auto">
          <a:xfrm>
            <a:off x="-304800" y="0"/>
            <a:ext cx="25603200" cy="240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6" rIns="65251" bIns="32626">
            <a:spAutoFit/>
          </a:bodyPr>
          <a:lstStyle>
            <a:lvl1pPr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13531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                     </a:t>
            </a:r>
            <a:r>
              <a:rPr lang="en-US" sz="3200" b="1" dirty="0" err="1" smtClean="0">
                <a:solidFill>
                  <a:schemeClr val="bg1"/>
                </a:solidFill>
              </a:rPr>
              <a:t>Avelumab</a:t>
            </a:r>
            <a:r>
              <a:rPr lang="en-US" sz="3200" b="1" dirty="0" smtClean="0">
                <a:solidFill>
                  <a:schemeClr val="bg1"/>
                </a:solidFill>
              </a:rPr>
              <a:t> Inducing both Hypothyroidism and </a:t>
            </a:r>
            <a:r>
              <a:rPr lang="en-US" sz="3200" b="1" dirty="0" err="1">
                <a:solidFill>
                  <a:schemeClr val="bg1"/>
                </a:solidFill>
              </a:rPr>
              <a:t>H</a:t>
            </a:r>
            <a:r>
              <a:rPr lang="en-US" sz="3200" b="1" dirty="0" err="1" smtClean="0">
                <a:solidFill>
                  <a:schemeClr val="bg1"/>
                </a:solidFill>
              </a:rPr>
              <a:t>ypoadrenalism</a:t>
            </a:r>
            <a:r>
              <a:rPr lang="en-US" sz="3200" b="1" dirty="0" smtClean="0">
                <a:solidFill>
                  <a:schemeClr val="bg1"/>
                </a:solidFill>
              </a:rPr>
              <a:t> in a Recurrent </a:t>
            </a:r>
            <a:r>
              <a:rPr lang="en-US" sz="3200" b="1" dirty="0">
                <a:solidFill>
                  <a:schemeClr val="bg1"/>
                </a:solidFill>
              </a:rPr>
              <a:t>G</a:t>
            </a:r>
            <a:r>
              <a:rPr lang="en-US" sz="3200" b="1" dirty="0" smtClean="0">
                <a:solidFill>
                  <a:schemeClr val="bg1"/>
                </a:solidFill>
              </a:rPr>
              <a:t>astric </a:t>
            </a:r>
            <a:r>
              <a:rPr lang="en-US" sz="3200" b="1" dirty="0">
                <a:solidFill>
                  <a:schemeClr val="bg1"/>
                </a:solidFill>
              </a:rPr>
              <a:t>C</a:t>
            </a:r>
            <a:r>
              <a:rPr lang="en-US" sz="3200" b="1" dirty="0" smtClean="0">
                <a:solidFill>
                  <a:schemeClr val="bg1"/>
                </a:solidFill>
              </a:rPr>
              <a:t>ancer </a:t>
            </a:r>
            <a:r>
              <a:rPr lang="en-US" sz="3200" b="1" dirty="0">
                <a:solidFill>
                  <a:schemeClr val="bg1"/>
                </a:solidFill>
              </a:rPr>
              <a:t>P</a:t>
            </a:r>
            <a:r>
              <a:rPr lang="en-US" sz="3200" b="1" dirty="0" smtClean="0">
                <a:solidFill>
                  <a:schemeClr val="bg1"/>
                </a:solidFill>
              </a:rPr>
              <a:t>atient: A Case </a:t>
            </a:r>
            <a:r>
              <a:rPr lang="en-US" sz="3200" b="1" dirty="0">
                <a:solidFill>
                  <a:schemeClr val="bg1"/>
                </a:solidFill>
              </a:rPr>
              <a:t>R</a:t>
            </a:r>
            <a:r>
              <a:rPr lang="en-US" sz="3200" b="1" dirty="0" smtClean="0">
                <a:solidFill>
                  <a:schemeClr val="bg1"/>
                </a:solidFill>
              </a:rPr>
              <a:t>eport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2800" i="1" dirty="0" smtClean="0">
                <a:solidFill>
                  <a:schemeClr val="bg1"/>
                </a:solidFill>
              </a:rPr>
              <a:t>                                                                           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                                                      Viki Kumar MD, Jaspinder Kaur MBBS, Paul Kim MD FACE, Issac Sachmechi MD FACE FACP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                                                                                      Department of Medicine, Icahn School of Medicine at Mount Sinai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18767"/>
            <a:ext cx="1689567" cy="180318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37123"/>
              </p:ext>
            </p:extLst>
          </p:nvPr>
        </p:nvGraphicFramePr>
        <p:xfrm>
          <a:off x="9426629" y="2404991"/>
          <a:ext cx="8937571" cy="4087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2266"/>
                <a:gridCol w="1773826"/>
                <a:gridCol w="2007695"/>
                <a:gridCol w="1539958"/>
                <a:gridCol w="1773826"/>
              </a:tblGrid>
              <a:tr h="1160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 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0.35-3.5)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FT4 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(0.58-1.64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Cortisol (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0.7-22.4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Avelumab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2015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May2015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24.06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1045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2015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10.02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1.34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 flipV="1">
            <a:off x="11353800" y="4843412"/>
            <a:ext cx="12893675" cy="48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677400" y="6492536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*DC: Discontinue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627" y="205145"/>
            <a:ext cx="2157988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</TotalTime>
  <Words>709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Trebuchet MS</vt:lpstr>
      <vt:lpstr>Slipstream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</dc:creator>
  <cp:lastModifiedBy>Helen Chan</cp:lastModifiedBy>
  <cp:revision>50</cp:revision>
  <cp:lastPrinted>2016-04-15T18:06:39Z</cp:lastPrinted>
  <dcterms:created xsi:type="dcterms:W3CDTF">2015-04-09T23:52:15Z</dcterms:created>
  <dcterms:modified xsi:type="dcterms:W3CDTF">2016-04-26T19:17:10Z</dcterms:modified>
</cp:coreProperties>
</file>