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3"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6" d="100"/>
          <a:sy n="116" d="100"/>
        </p:scale>
        <p:origin x="33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AD347D-5ACD-4C99-B74B-A9C85AD731AF}" type="datetimeFigureOut">
              <a:rPr lang="en-US" smtClean="0"/>
              <a:pPr/>
              <a:t>4/26/2016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dirty="0"/>
              <a:pPr/>
              <a:t>4/26/2016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96027F-7875-4030-9381-8BD8C4F21935}" type="datetimeFigureOut">
              <a:rPr lang="en-US" smtClean="0"/>
              <a:pPr/>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96027F-7875-4030-9381-8BD8C4F21935}" type="datetimeFigureOut">
              <a:rPr lang="en-US" smtClean="0"/>
              <a:pPr/>
              <a:t>4/26/2016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09A250-FF31-4206-8172-F9D3106AACB1}" type="datetimeFigureOut">
              <a:rPr lang="en-US" smtClean="0"/>
              <a:pPr/>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4/26/2016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09A250-FF31-4206-8172-F9D3106AACB1}" type="datetimeFigureOut">
              <a:rPr lang="en-US" smtClean="0"/>
              <a:pPr/>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D57F1E4F-1CFF-5643-939E-02111984F565}"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AD347D-5ACD-4C99-B74B-A9C85AD731AF}" type="datetimeFigureOut">
              <a:rPr lang="en-US" smtClean="0"/>
              <a:pPr/>
              <a:t>4/26/2016</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7F1E4F-1CFF-5643-939E-02111984F565}"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cbi.nlm.nih.gov/pubmed/?term=Edworthy%20SM%5bAuthor%5d&amp;cauthor=true&amp;cauthor_uid=1975175" TargetMode="External"/><Relationship Id="rId13" Type="http://schemas.openxmlformats.org/officeDocument/2006/relationships/hyperlink" Target="http://www.ncbi.nlm.nih.gov/pubmed/?term=Yamamoto%20W%5bAuthor%5d&amp;cauthor=true&amp;cauthor_uid=9127570" TargetMode="External"/><Relationship Id="rId18" Type="http://schemas.openxmlformats.org/officeDocument/2006/relationships/hyperlink" Target="http://www.ncbi.nlm.nih.gov/pubmed/?term=Tomasson%20G%5bAuthor%5d&amp;cauthor=true&amp;cauthor_uid=22174204" TargetMode="External"/><Relationship Id="rId26" Type="http://schemas.openxmlformats.org/officeDocument/2006/relationships/hyperlink" Target="http://www.ncbi.nlm.nih.gov/pubmed/?term=Seo%20P%5bAuthor%5d&amp;cauthor=true&amp;cauthor_uid=22174204" TargetMode="External"/><Relationship Id="rId3" Type="http://schemas.openxmlformats.org/officeDocument/2006/relationships/hyperlink" Target="http://www.ncbi.nlm.nih.gov/pubmed/?term=Arend%20WP%5bAuthor%5d&amp;cauthor=true&amp;cauthor_uid=1975175" TargetMode="External"/><Relationship Id="rId21" Type="http://schemas.openxmlformats.org/officeDocument/2006/relationships/hyperlink" Target="http://www.ncbi.nlm.nih.gov/pubmed/?term=Hoffman%20GS%5bAuthor%5d&amp;cauthor=true&amp;cauthor_uid=22174204" TargetMode="External"/><Relationship Id="rId34" Type="http://schemas.openxmlformats.org/officeDocument/2006/relationships/image" Target="../media/image5.png"/><Relationship Id="rId7" Type="http://schemas.openxmlformats.org/officeDocument/2006/relationships/hyperlink" Target="http://www.ncbi.nlm.nih.gov/pubmed/?term=Calabrese%20LH%5bAuthor%5d&amp;cauthor=true&amp;cauthor_uid=1975175" TargetMode="External"/><Relationship Id="rId12" Type="http://schemas.openxmlformats.org/officeDocument/2006/relationships/hyperlink" Target="http://www.ncbi.nlm.nih.gov/pubmed/?term=Lightfoot%20RW%20Jr%5bAuthor%5d&amp;cauthor=true&amp;cauthor_uid=1975175" TargetMode="External"/><Relationship Id="rId17" Type="http://schemas.openxmlformats.org/officeDocument/2006/relationships/hyperlink" Target="http://www.ncbi.nlm.nih.gov/pubmed/?term=Grayson%20PC%5bAuthor%5d&amp;cauthor=true&amp;cauthor_uid=22174204" TargetMode="External"/><Relationship Id="rId25" Type="http://schemas.openxmlformats.org/officeDocument/2006/relationships/hyperlink" Target="http://www.ncbi.nlm.nih.gov/pubmed/?term=Monach%20PA%5bAuthor%5d&amp;cauthor=true&amp;cauthor_uid=22174204" TargetMode="External"/><Relationship Id="rId33" Type="http://schemas.openxmlformats.org/officeDocument/2006/relationships/image" Target="../media/image4.jpeg"/><Relationship Id="rId2" Type="http://schemas.openxmlformats.org/officeDocument/2006/relationships/hyperlink" Target="http://www.ncbi.nlm.nih.gov/pubmed/?term=Isobe%20M%5bAuthor%5d&amp;cauthor=true&amp;cauthor_uid=23415176" TargetMode="External"/><Relationship Id="rId16" Type="http://schemas.openxmlformats.org/officeDocument/2006/relationships/hyperlink" Target="http://www.ncbi.nlm.nih.gov/pubmed/?term=Fukui%20T%5bAuthor%5d&amp;cauthor=true&amp;cauthor_uid=9127570" TargetMode="External"/><Relationship Id="rId20" Type="http://schemas.openxmlformats.org/officeDocument/2006/relationships/hyperlink" Target="http://www.ncbi.nlm.nih.gov/pubmed/?term=Carette%20S%5bAuthor%5d&amp;cauthor=true&amp;cauthor_uid=22174204" TargetMode="External"/><Relationship Id="rId29" Type="http://schemas.openxmlformats.org/officeDocument/2006/relationships/hyperlink" Target="http://www.ncbi.nlm.nih.gov/pubmed/?term=Merkel%20PA%5bAuthor%5d&amp;cauthor=true&amp;cauthor_uid=22174204" TargetMode="External"/><Relationship Id="rId1" Type="http://schemas.openxmlformats.org/officeDocument/2006/relationships/slideLayout" Target="../slideLayouts/slideLayout12.xml"/><Relationship Id="rId6" Type="http://schemas.openxmlformats.org/officeDocument/2006/relationships/hyperlink" Target="http://www.ncbi.nlm.nih.gov/pubmed/?term=Hunder%20GG%5bAuthor%5d&amp;cauthor=true&amp;cauthor_uid=1975175" TargetMode="External"/><Relationship Id="rId11" Type="http://schemas.openxmlformats.org/officeDocument/2006/relationships/hyperlink" Target="http://www.ncbi.nlm.nih.gov/pubmed/?term=Lie%20JT%5bAuthor%5d&amp;cauthor=true&amp;cauthor_uid=1975175" TargetMode="External"/><Relationship Id="rId24" Type="http://schemas.openxmlformats.org/officeDocument/2006/relationships/hyperlink" Target="http://www.ncbi.nlm.nih.gov/pubmed/?term=McAlear%20CA%5bAuthor%5d&amp;cauthor=true&amp;cauthor_uid=22174204" TargetMode="External"/><Relationship Id="rId32" Type="http://schemas.openxmlformats.org/officeDocument/2006/relationships/image" Target="../media/image3.jpeg"/><Relationship Id="rId5" Type="http://schemas.openxmlformats.org/officeDocument/2006/relationships/hyperlink" Target="http://www.ncbi.nlm.nih.gov/pubmed/?term=Bloch%20DA%5bAuthor%5d&amp;cauthor=true&amp;cauthor_uid=1975175" TargetMode="External"/><Relationship Id="rId15" Type="http://schemas.openxmlformats.org/officeDocument/2006/relationships/hyperlink" Target="http://www.ncbi.nlm.nih.gov/pubmed/?term=Maekawa%20M%5bAuthor%5d&amp;cauthor=true&amp;cauthor_uid=9127570" TargetMode="External"/><Relationship Id="rId23" Type="http://schemas.openxmlformats.org/officeDocument/2006/relationships/hyperlink" Target="http://www.ncbi.nlm.nih.gov/pubmed/?term=Langford%20CA%5bAuthor%5d&amp;cauthor=true&amp;cauthor_uid=22174204" TargetMode="External"/><Relationship Id="rId28" Type="http://schemas.openxmlformats.org/officeDocument/2006/relationships/hyperlink" Target="http://www.ncbi.nlm.nih.gov/pubmed/?term=Ytterberg%20SR%5bAuthor%5d&amp;cauthor=true&amp;cauthor_uid=22174204" TargetMode="External"/><Relationship Id="rId10" Type="http://schemas.openxmlformats.org/officeDocument/2006/relationships/hyperlink" Target="http://www.ncbi.nlm.nih.gov/pubmed/?term=Leavitt%20RY%5bAuthor%5d&amp;cauthor=true&amp;cauthor_uid=1975175" TargetMode="External"/><Relationship Id="rId19" Type="http://schemas.openxmlformats.org/officeDocument/2006/relationships/hyperlink" Target="http://www.ncbi.nlm.nih.gov/pubmed/?term=Cuthbertson%20D%5bAuthor%5d&amp;cauthor=true&amp;cauthor_uid=22174204" TargetMode="External"/><Relationship Id="rId31" Type="http://schemas.openxmlformats.org/officeDocument/2006/relationships/image" Target="../media/image2.png"/><Relationship Id="rId4" Type="http://schemas.openxmlformats.org/officeDocument/2006/relationships/hyperlink" Target="http://www.ncbi.nlm.nih.gov/pubmed/?term=Michel%20BA%5bAuthor%5d&amp;cauthor=true&amp;cauthor_uid=1975175" TargetMode="External"/><Relationship Id="rId9" Type="http://schemas.openxmlformats.org/officeDocument/2006/relationships/hyperlink" Target="http://www.ncbi.nlm.nih.gov/pubmed/?term=Fauci%20AS%5bAuthor%5d&amp;cauthor=true&amp;cauthor_uid=1975175" TargetMode="External"/><Relationship Id="rId14" Type="http://schemas.openxmlformats.org/officeDocument/2006/relationships/hyperlink" Target="http://www.ncbi.nlm.nih.gov/pubmed/?term=Kono%20H%5bAuthor%5d&amp;cauthor=true&amp;cauthor_uid=9127570" TargetMode="External"/><Relationship Id="rId22" Type="http://schemas.openxmlformats.org/officeDocument/2006/relationships/hyperlink" Target="http://www.ncbi.nlm.nih.gov/pubmed/?term=Khalidi%20NA%5bAuthor%5d&amp;cauthor=true&amp;cauthor_uid=22174204" TargetMode="External"/><Relationship Id="rId27" Type="http://schemas.openxmlformats.org/officeDocument/2006/relationships/hyperlink" Target="http://www.ncbi.nlm.nih.gov/pubmed/?term=Warrington%20KJ%5bAuthor%5d&amp;cauthor=true&amp;cauthor_uid=22174204" TargetMode="External"/><Relationship Id="rId30" Type="http://schemas.openxmlformats.org/officeDocument/2006/relationships/hyperlink" Target="http://www.ncbi.nlm.nih.gov/pubmed/?term=Vasculitis%20Clinical%20Research%20Consortium%5bCorporate%20Author%5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14" y="24714"/>
            <a:ext cx="12072663" cy="1024838"/>
          </a:xfrm>
        </p:spPr>
        <p:txBody>
          <a:bodyPr>
            <a:normAutofit fontScale="90000"/>
          </a:bodyPr>
          <a:lstStyle/>
          <a:p>
            <a:pPr algn="ctr"/>
            <a:r>
              <a:rPr lang="en-US" sz="1200" dirty="0" smtClean="0"/>
              <a:t>                            </a:t>
            </a:r>
            <a:br>
              <a:rPr lang="en-US" sz="1200" dirty="0" smtClean="0"/>
            </a:br>
            <a:r>
              <a:rPr lang="en-US" sz="1200" dirty="0" smtClean="0"/>
              <a:t>                           </a:t>
            </a:r>
            <a:br>
              <a:rPr lang="en-US" sz="1200" dirty="0" smtClean="0"/>
            </a:br>
            <a:r>
              <a:rPr lang="en-US" sz="1200" dirty="0" smtClean="0"/>
              <a:t>                                                   </a:t>
            </a:r>
            <a:br>
              <a:rPr lang="en-US" sz="1200" dirty="0" smtClean="0"/>
            </a:br>
            <a:r>
              <a:rPr lang="en-US" sz="1200" dirty="0" smtClean="0"/>
              <a:t>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800" b="1" dirty="0" err="1" smtClean="0">
                <a:solidFill>
                  <a:schemeClr val="tx1"/>
                </a:solidFill>
                <a:latin typeface="Times New Roman" pitchFamily="18" charset="0"/>
                <a:cs typeface="Times New Roman" pitchFamily="18" charset="0"/>
              </a:rPr>
              <a:t>Takayasu</a:t>
            </a:r>
            <a:r>
              <a:rPr lang="en-US" sz="1800" b="1" dirty="0" smtClean="0">
                <a:solidFill>
                  <a:schemeClr val="tx1"/>
                </a:solidFill>
                <a:latin typeface="Times New Roman" pitchFamily="18" charset="0"/>
                <a:cs typeface="Times New Roman" pitchFamily="18" charset="0"/>
              </a:rPr>
              <a:t> </a:t>
            </a:r>
            <a:r>
              <a:rPr lang="en-US" sz="1800" b="1" dirty="0" smtClean="0">
                <a:solidFill>
                  <a:schemeClr val="tx1"/>
                </a:solidFill>
                <a:latin typeface="Times New Roman" pitchFamily="18" charset="0"/>
                <a:cs typeface="Times New Roman" pitchFamily="18" charset="0"/>
              </a:rPr>
              <a:t>Arteritis </a:t>
            </a:r>
            <a:r>
              <a:rPr lang="en-US" sz="1800" b="1" dirty="0" smtClean="0">
                <a:solidFill>
                  <a:schemeClr val="tx1"/>
                </a:solidFill>
                <a:latin typeface="Times New Roman" pitchFamily="18" charset="0"/>
                <a:cs typeface="Times New Roman" pitchFamily="18" charset="0"/>
              </a:rPr>
              <a:t>Presenting </a:t>
            </a:r>
            <a:r>
              <a:rPr lang="en-US" sz="1800" b="1" dirty="0" smtClean="0">
                <a:solidFill>
                  <a:schemeClr val="tx1"/>
                </a:solidFill>
                <a:latin typeface="Times New Roman" pitchFamily="18" charset="0"/>
                <a:cs typeface="Times New Roman" pitchFamily="18" charset="0"/>
              </a:rPr>
              <a:t>as Abdominal </a:t>
            </a:r>
            <a:r>
              <a:rPr lang="en-US" sz="1800" b="1" dirty="0" smtClean="0">
                <a:solidFill>
                  <a:schemeClr val="tx1"/>
                </a:solidFill>
                <a:latin typeface="Times New Roman" pitchFamily="18" charset="0"/>
                <a:cs typeface="Times New Roman" pitchFamily="18" charset="0"/>
              </a:rPr>
              <a:t>pain - </a:t>
            </a:r>
            <a:r>
              <a:rPr lang="en-US" sz="1800" b="1" dirty="0">
                <a:solidFill>
                  <a:schemeClr val="tx1"/>
                </a:solidFill>
                <a:latin typeface="Times New Roman" pitchFamily="18" charset="0"/>
                <a:cs typeface="Times New Roman" pitchFamily="18" charset="0"/>
              </a:rPr>
              <a:t>A</a:t>
            </a:r>
            <a:r>
              <a:rPr lang="en-US" sz="1800" b="1" dirty="0" smtClean="0">
                <a:solidFill>
                  <a:schemeClr val="tx1"/>
                </a:solidFill>
                <a:latin typeface="Times New Roman" pitchFamily="18" charset="0"/>
                <a:cs typeface="Times New Roman" pitchFamily="18" charset="0"/>
              </a:rPr>
              <a:t>n </a:t>
            </a:r>
            <a:r>
              <a:rPr lang="en-US" sz="1800" b="1" dirty="0">
                <a:solidFill>
                  <a:schemeClr val="tx1"/>
                </a:solidFill>
                <a:latin typeface="Times New Roman" pitchFamily="18" charset="0"/>
                <a:cs typeface="Times New Roman" pitchFamily="18" charset="0"/>
              </a:rPr>
              <a:t>U</a:t>
            </a:r>
            <a:r>
              <a:rPr lang="en-US" sz="1800" b="1" dirty="0" smtClean="0">
                <a:solidFill>
                  <a:schemeClr val="tx1"/>
                </a:solidFill>
                <a:latin typeface="Times New Roman" pitchFamily="18" charset="0"/>
                <a:cs typeface="Times New Roman" pitchFamily="18" charset="0"/>
              </a:rPr>
              <a:t>nusual </a:t>
            </a:r>
            <a:r>
              <a:rPr lang="en-US" sz="1800" b="1" dirty="0" smtClean="0">
                <a:solidFill>
                  <a:schemeClr val="tx1"/>
                </a:solidFill>
                <a:latin typeface="Times New Roman" pitchFamily="18" charset="0"/>
                <a:cs typeface="Times New Roman" pitchFamily="18" charset="0"/>
              </a:rPr>
              <a:t>C</a:t>
            </a:r>
            <a:r>
              <a:rPr lang="en-US" sz="1800" b="1" dirty="0" smtClean="0">
                <a:solidFill>
                  <a:schemeClr val="tx1"/>
                </a:solidFill>
                <a:latin typeface="Times New Roman" pitchFamily="18" charset="0"/>
                <a:cs typeface="Times New Roman" pitchFamily="18" charset="0"/>
              </a:rPr>
              <a:t>ase </a:t>
            </a:r>
            <a:r>
              <a:rPr lang="en-US" sz="1200" dirty="0" smtClean="0">
                <a:solidFill>
                  <a:schemeClr val="tx1"/>
                </a:solidFill>
              </a:rPr>
              <a:t/>
            </a:r>
            <a:br>
              <a:rPr lang="en-US" sz="1200" dirty="0" smtClean="0">
                <a:solidFill>
                  <a:schemeClr val="tx1"/>
                </a:solidFill>
              </a:rPr>
            </a:br>
            <a:r>
              <a:rPr lang="en-US" sz="1200" dirty="0" smtClean="0">
                <a:solidFill>
                  <a:schemeClr val="tx1"/>
                </a:solidFill>
              </a:rPr>
              <a:t>                                                                                     </a:t>
            </a:r>
            <a:r>
              <a:rPr lang="en-US" sz="1200" dirty="0" smtClean="0">
                <a:solidFill>
                  <a:schemeClr val="tx1"/>
                </a:solidFill>
              </a:rPr>
              <a:t/>
            </a:r>
            <a:br>
              <a:rPr lang="en-US" sz="1200" dirty="0" smtClean="0">
                <a:solidFill>
                  <a:schemeClr val="tx1"/>
                </a:solidFill>
              </a:rPr>
            </a:br>
            <a:r>
              <a:rPr lang="en-US" sz="1200" dirty="0" smtClean="0">
                <a:solidFill>
                  <a:schemeClr val="tx1"/>
                </a:solidFill>
              </a:rPr>
              <a:t> </a:t>
            </a:r>
            <a:r>
              <a:rPr lang="en-US" sz="1300" dirty="0" smtClean="0">
                <a:solidFill>
                  <a:schemeClr val="tx1"/>
                </a:solidFill>
                <a:latin typeface="Times New Roman" pitchFamily="18" charset="0"/>
                <a:cs typeface="Times New Roman" pitchFamily="18" charset="0"/>
              </a:rPr>
              <a:t>Rudra  Paudel, MD; Luis Chavez, MD; Ravi Kumar Metai, MD; Adriana Abrudescu, MD </a:t>
            </a:r>
            <a:br>
              <a:rPr lang="en-US" sz="1300" dirty="0" smtClean="0">
                <a:solidFill>
                  <a:schemeClr val="tx1"/>
                </a:solidFill>
                <a:latin typeface="Times New Roman" pitchFamily="18" charset="0"/>
                <a:cs typeface="Times New Roman" pitchFamily="18" charset="0"/>
              </a:rPr>
            </a:br>
            <a:r>
              <a:rPr lang="en-US" sz="1300" dirty="0" smtClean="0">
                <a:solidFill>
                  <a:schemeClr val="tx1"/>
                </a:solidFill>
                <a:latin typeface="Times New Roman" pitchFamily="18" charset="0"/>
                <a:cs typeface="Times New Roman" pitchFamily="18" charset="0"/>
              </a:rPr>
              <a:t>Department of Medicine, NYC Health + Hospital/Queens</a:t>
            </a:r>
            <a:r>
              <a:rPr lang="en-US" sz="1300" dirty="0" smtClean="0"/>
              <a:t/>
            </a:r>
            <a:br>
              <a:rPr lang="en-US" sz="1300" dirty="0" smtClean="0"/>
            </a:br>
            <a:endParaRPr lang="en-US" sz="1300" dirty="0"/>
          </a:p>
        </p:txBody>
      </p:sp>
      <p:sp>
        <p:nvSpPr>
          <p:cNvPr id="5" name="Text Placeholder 4"/>
          <p:cNvSpPr>
            <a:spLocks noGrp="1"/>
          </p:cNvSpPr>
          <p:nvPr>
            <p:ph type="body" idx="1"/>
          </p:nvPr>
        </p:nvSpPr>
        <p:spPr>
          <a:xfrm>
            <a:off x="378824" y="1188720"/>
            <a:ext cx="4781004" cy="1502229"/>
          </a:xfrm>
        </p:spPr>
        <p:txBody>
          <a:bodyPr/>
          <a:lstStyle/>
          <a:p>
            <a:pPr algn="just"/>
            <a:r>
              <a:rPr lang="en-US" sz="1100" b="1" dirty="0" smtClean="0">
                <a:solidFill>
                  <a:schemeClr val="tx1"/>
                </a:solidFill>
              </a:rPr>
              <a:t>Introduction:</a:t>
            </a:r>
          </a:p>
          <a:p>
            <a:pPr algn="just"/>
            <a:r>
              <a:rPr lang="en-US" sz="800" dirty="0" smtClean="0">
                <a:solidFill>
                  <a:schemeClr val="tx1"/>
                </a:solidFill>
              </a:rPr>
              <a:t> </a:t>
            </a:r>
            <a:r>
              <a:rPr lang="en-US" sz="1050" dirty="0" err="1" smtClean="0">
                <a:solidFill>
                  <a:schemeClr val="tx1"/>
                </a:solidFill>
              </a:rPr>
              <a:t>Takayasu</a:t>
            </a:r>
            <a:r>
              <a:rPr lang="en-US" sz="1050" dirty="0" smtClean="0">
                <a:solidFill>
                  <a:schemeClr val="tx1"/>
                </a:solidFill>
              </a:rPr>
              <a:t> </a:t>
            </a:r>
            <a:r>
              <a:rPr lang="en-US" sz="1050" dirty="0" err="1" smtClean="0">
                <a:solidFill>
                  <a:schemeClr val="tx1"/>
                </a:solidFill>
              </a:rPr>
              <a:t>arteritis</a:t>
            </a:r>
            <a:r>
              <a:rPr lang="en-US" sz="1050" dirty="0" smtClean="0">
                <a:solidFill>
                  <a:schemeClr val="tx1"/>
                </a:solidFill>
              </a:rPr>
              <a:t> is a rare form of </a:t>
            </a:r>
            <a:r>
              <a:rPr lang="en-US" sz="1050" dirty="0" err="1" smtClean="0">
                <a:solidFill>
                  <a:schemeClr val="tx1"/>
                </a:solidFill>
              </a:rPr>
              <a:t>vasculitis</a:t>
            </a:r>
            <a:r>
              <a:rPr lang="en-US" sz="1050" dirty="0" smtClean="0">
                <a:solidFill>
                  <a:schemeClr val="tx1"/>
                </a:solidFill>
              </a:rPr>
              <a:t> which affects the large blood vessels and can present as constitutional symptoms like pain, fatigue, weight loss and low grade fever.  Diagnosis, most of the time can be made just on clinical grounds rather than imaging/histology. However, many of the times diagnosis is easily missed because of lack of high clinical suspicion and thorough physical examination. We present a case of young female of South-American descent presenting as abdominal pain. </a:t>
            </a:r>
          </a:p>
          <a:p>
            <a:endParaRPr lang="en-US" sz="800" dirty="0"/>
          </a:p>
        </p:txBody>
      </p:sp>
      <p:sp>
        <p:nvSpPr>
          <p:cNvPr id="8" name="Text Placeholder 7"/>
          <p:cNvSpPr>
            <a:spLocks noGrp="1"/>
          </p:cNvSpPr>
          <p:nvPr>
            <p:ph type="body" sz="half" idx="15"/>
          </p:nvPr>
        </p:nvSpPr>
        <p:spPr>
          <a:xfrm>
            <a:off x="404948" y="4297679"/>
            <a:ext cx="4075615" cy="2312126"/>
          </a:xfrm>
        </p:spPr>
        <p:txBody>
          <a:bodyPr>
            <a:normAutofit lnSpcReduction="10000"/>
          </a:bodyPr>
          <a:lstStyle/>
          <a:p>
            <a:pPr algn="just"/>
            <a:r>
              <a:rPr lang="en-US" sz="1050" dirty="0" smtClean="0"/>
              <a:t>ESR was 145 mm/hr and CRP was 13 </a:t>
            </a:r>
            <a:r>
              <a:rPr lang="en-US" sz="1050" dirty="0" err="1" smtClean="0"/>
              <a:t>mmol</a:t>
            </a:r>
            <a:r>
              <a:rPr lang="en-US" sz="1050" dirty="0" smtClean="0"/>
              <a:t>/L. The CBC, BMP, PT, PTT and rheumatologic workups were all unremarkable. TEE was normal.  </a:t>
            </a:r>
          </a:p>
          <a:p>
            <a:pPr algn="just"/>
            <a:r>
              <a:rPr lang="en-US" sz="1050" dirty="0" smtClean="0"/>
              <a:t>Chest/abdomen/Neck angiogram revealed diffuse non specific thoracic aortic wall thickening measuring up-to 4mm in thickness with thickening involving origin of the great vessels (Image1), severe </a:t>
            </a:r>
            <a:r>
              <a:rPr lang="en-US" sz="1050" dirty="0" err="1" smtClean="0"/>
              <a:t>stenosis</a:t>
            </a:r>
            <a:r>
              <a:rPr lang="en-US" sz="1050" dirty="0" smtClean="0"/>
              <a:t> of left </a:t>
            </a:r>
            <a:r>
              <a:rPr lang="en-US" sz="1050" dirty="0" err="1" smtClean="0"/>
              <a:t>subclavian</a:t>
            </a:r>
            <a:r>
              <a:rPr lang="en-US" sz="1050" dirty="0" smtClean="0"/>
              <a:t> artery (Image 2), alternating luminal narrowing and dilatation in descending thoracic aorta and involvement of proximal superior mesenteric artery.  </a:t>
            </a:r>
          </a:p>
          <a:p>
            <a:pPr algn="just"/>
            <a:r>
              <a:rPr lang="en-US" sz="1050" dirty="0" smtClean="0"/>
              <a:t> She was treated with intravenous 1gm methyl-</a:t>
            </a:r>
            <a:r>
              <a:rPr lang="en-US" sz="1050" dirty="0" err="1" smtClean="0"/>
              <a:t>prednisolone</a:t>
            </a:r>
            <a:r>
              <a:rPr lang="en-US" sz="1050" dirty="0" smtClean="0"/>
              <a:t> for 3 days and started on Prednisone 30 mg twice daily. </a:t>
            </a:r>
            <a:r>
              <a:rPr lang="en-US" sz="1050" dirty="0" err="1" smtClean="0"/>
              <a:t>Methotrexate</a:t>
            </a:r>
            <a:r>
              <a:rPr lang="en-US" sz="1050" dirty="0" smtClean="0"/>
              <a:t> was added to her regimen.  One month later, her ESR went down to 48 mm per hour and CRP was 1.57. Her abdominal pain was completely resolved.  </a:t>
            </a:r>
          </a:p>
          <a:p>
            <a:pPr algn="just"/>
            <a:endParaRPr lang="en-US" sz="900" dirty="0" smtClean="0"/>
          </a:p>
          <a:p>
            <a:endParaRPr lang="en-US" sz="1000" dirty="0"/>
          </a:p>
        </p:txBody>
      </p:sp>
      <p:sp>
        <p:nvSpPr>
          <p:cNvPr id="23" name="Text Placeholder 5"/>
          <p:cNvSpPr>
            <a:spLocks noGrp="1"/>
          </p:cNvSpPr>
          <p:nvPr>
            <p:ph type="body" sz="quarter" idx="3"/>
          </p:nvPr>
        </p:nvSpPr>
        <p:spPr>
          <a:xfrm>
            <a:off x="404949" y="2416629"/>
            <a:ext cx="4767942" cy="2050869"/>
          </a:xfrm>
        </p:spPr>
        <p:txBody>
          <a:bodyPr/>
          <a:lstStyle/>
          <a:p>
            <a:pPr algn="just"/>
            <a:r>
              <a:rPr lang="en-US" sz="1100" b="1" dirty="0" smtClean="0">
                <a:solidFill>
                  <a:schemeClr val="tx1"/>
                </a:solidFill>
              </a:rPr>
              <a:t>Case Report: </a:t>
            </a:r>
          </a:p>
          <a:p>
            <a:pPr algn="just"/>
            <a:r>
              <a:rPr lang="en-US" sz="1050" dirty="0" smtClean="0">
                <a:solidFill>
                  <a:schemeClr val="tx1"/>
                </a:solidFill>
              </a:rPr>
              <a:t>A 20 y/o F with PMH of H. Pylori, and Iron deficiency anemia presented to ED with complaint of progressive abdominal pain for one month, located on mid-abdomen, pulsating in nature, non-radiating, aggravated by exertion and relieved to some extent by rest and associated with nausea but no vomiting. She had multiple ED visits over last one year for similar pain, on all occasions her pain subsided after receiving pain medicines in the emergency and was discharged with impression of </a:t>
            </a:r>
            <a:r>
              <a:rPr lang="en-US" sz="1050" dirty="0" err="1" smtClean="0">
                <a:solidFill>
                  <a:schemeClr val="tx1"/>
                </a:solidFill>
              </a:rPr>
              <a:t>of</a:t>
            </a:r>
            <a:r>
              <a:rPr lang="en-US" sz="1050" dirty="0" smtClean="0">
                <a:solidFill>
                  <a:schemeClr val="tx1"/>
                </a:solidFill>
              </a:rPr>
              <a:t> likely musculoskeletal causes. Examination was significant for impalpable left radial pulse and </a:t>
            </a:r>
            <a:r>
              <a:rPr lang="en-US" sz="1050" dirty="0" err="1" smtClean="0">
                <a:solidFill>
                  <a:schemeClr val="tx1"/>
                </a:solidFill>
              </a:rPr>
              <a:t>unmeasurable</a:t>
            </a:r>
            <a:r>
              <a:rPr lang="en-US" sz="1050" dirty="0" smtClean="0">
                <a:solidFill>
                  <a:schemeClr val="tx1"/>
                </a:solidFill>
              </a:rPr>
              <a:t> BP in left arm. Bruit was </a:t>
            </a:r>
            <a:r>
              <a:rPr lang="en-US" sz="1050" dirty="0" err="1" smtClean="0">
                <a:solidFill>
                  <a:schemeClr val="tx1"/>
                </a:solidFill>
              </a:rPr>
              <a:t>auscultated</a:t>
            </a:r>
            <a:r>
              <a:rPr lang="en-US" sz="1050" dirty="0" smtClean="0">
                <a:solidFill>
                  <a:schemeClr val="tx1"/>
                </a:solidFill>
              </a:rPr>
              <a:t> in the bilateral carotid and lower mid abdomen.</a:t>
            </a:r>
          </a:p>
          <a:p>
            <a:pPr algn="just"/>
            <a:endParaRPr lang="en-US" sz="900" dirty="0">
              <a:solidFill>
                <a:schemeClr val="tx1"/>
              </a:solidFill>
            </a:endParaRPr>
          </a:p>
        </p:txBody>
      </p:sp>
      <p:sp>
        <p:nvSpPr>
          <p:cNvPr id="9" name="Text Placeholder 8"/>
          <p:cNvSpPr>
            <a:spLocks noGrp="1"/>
          </p:cNvSpPr>
          <p:nvPr>
            <p:ph type="body" sz="half" idx="16"/>
          </p:nvPr>
        </p:nvSpPr>
        <p:spPr>
          <a:xfrm>
            <a:off x="3873105" y="2306597"/>
            <a:ext cx="2946795" cy="3949743"/>
          </a:xfrm>
        </p:spPr>
        <p:txBody>
          <a:bodyPr>
            <a:normAutofit/>
          </a:bodyPr>
          <a:lstStyle/>
          <a:p>
            <a:r>
              <a:rPr lang="en-US" dirty="0" smtClean="0"/>
              <a:t>                                </a:t>
            </a:r>
            <a:endParaRPr lang="en-US" dirty="0"/>
          </a:p>
        </p:txBody>
      </p:sp>
      <p:sp>
        <p:nvSpPr>
          <p:cNvPr id="7" name="Text Placeholder 6"/>
          <p:cNvSpPr>
            <a:spLocks noGrp="1"/>
          </p:cNvSpPr>
          <p:nvPr>
            <p:ph type="body" sz="quarter" idx="13"/>
          </p:nvPr>
        </p:nvSpPr>
        <p:spPr>
          <a:xfrm>
            <a:off x="7328265" y="979715"/>
            <a:ext cx="4637312" cy="4088675"/>
          </a:xfrm>
        </p:spPr>
        <p:txBody>
          <a:bodyPr/>
          <a:lstStyle/>
          <a:p>
            <a:pPr algn="just"/>
            <a:endParaRPr lang="en-US" sz="1000" dirty="0" smtClean="0">
              <a:solidFill>
                <a:schemeClr val="tx1"/>
              </a:solidFill>
            </a:endParaRPr>
          </a:p>
          <a:p>
            <a:pPr algn="just"/>
            <a:endParaRPr lang="en-US" sz="1000" dirty="0" smtClean="0">
              <a:solidFill>
                <a:schemeClr val="tx1"/>
              </a:solidFill>
            </a:endParaRPr>
          </a:p>
          <a:p>
            <a:pPr algn="just"/>
            <a:r>
              <a:rPr lang="en-US" sz="1000" b="1" dirty="0" smtClean="0">
                <a:solidFill>
                  <a:schemeClr val="tx1"/>
                </a:solidFill>
              </a:rPr>
              <a:t>Discussion:  </a:t>
            </a:r>
          </a:p>
          <a:p>
            <a:pPr algn="just"/>
            <a:r>
              <a:rPr lang="en-US" sz="1050" dirty="0" err="1" smtClean="0">
                <a:solidFill>
                  <a:schemeClr val="tx1"/>
                </a:solidFill>
              </a:rPr>
              <a:t>Takayasu</a:t>
            </a:r>
            <a:r>
              <a:rPr lang="en-US" sz="1050" dirty="0" smtClean="0">
                <a:solidFill>
                  <a:schemeClr val="tx1"/>
                </a:solidFill>
              </a:rPr>
              <a:t> </a:t>
            </a:r>
            <a:r>
              <a:rPr lang="en-US" sz="1050" dirty="0" err="1" smtClean="0">
                <a:solidFill>
                  <a:schemeClr val="tx1"/>
                </a:solidFill>
              </a:rPr>
              <a:t>arteritis</a:t>
            </a:r>
            <a:r>
              <a:rPr lang="en-US" sz="1050" dirty="0" smtClean="0">
                <a:solidFill>
                  <a:schemeClr val="tx1"/>
                </a:solidFill>
              </a:rPr>
              <a:t> is rare form of large vessel </a:t>
            </a:r>
            <a:r>
              <a:rPr lang="en-US" sz="1050" dirty="0" err="1" smtClean="0">
                <a:solidFill>
                  <a:schemeClr val="tx1"/>
                </a:solidFill>
              </a:rPr>
              <a:t>vasculitis</a:t>
            </a:r>
            <a:r>
              <a:rPr lang="en-US" sz="1050" dirty="0" smtClean="0">
                <a:solidFill>
                  <a:schemeClr val="tx1"/>
                </a:solidFill>
              </a:rPr>
              <a:t> that predominantly affects young female. In Asian and South-American descent, cervical and thoracic arterial lesions are more prevalent unlike in our case where there was involvement of abdominal arteries. </a:t>
            </a:r>
          </a:p>
          <a:p>
            <a:pPr algn="just"/>
            <a:r>
              <a:rPr lang="en-US" sz="1050" dirty="0" smtClean="0">
                <a:solidFill>
                  <a:schemeClr val="tx1"/>
                </a:solidFill>
              </a:rPr>
              <a:t>Constitutional symptoms like fever, weight loss, fatigue , malaise seems to be more common as initial presentation of the condition, however symptoms related vascular insufficiency like limb </a:t>
            </a:r>
            <a:r>
              <a:rPr lang="en-US" sz="1050" dirty="0" err="1" smtClean="0">
                <a:solidFill>
                  <a:schemeClr val="tx1"/>
                </a:solidFill>
              </a:rPr>
              <a:t>claudication</a:t>
            </a:r>
            <a:r>
              <a:rPr lang="en-US" sz="1050" dirty="0" smtClean="0">
                <a:solidFill>
                  <a:schemeClr val="tx1"/>
                </a:solidFill>
              </a:rPr>
              <a:t> and abdominal pain, like in our case can also be the only complain.  </a:t>
            </a:r>
          </a:p>
          <a:p>
            <a:pPr algn="just"/>
            <a:r>
              <a:rPr lang="en-US" sz="1050" dirty="0" smtClean="0">
                <a:solidFill>
                  <a:schemeClr val="tx1"/>
                </a:solidFill>
              </a:rPr>
              <a:t>Diagnosis of </a:t>
            </a:r>
            <a:r>
              <a:rPr lang="en-US" sz="1050" dirty="0" err="1" smtClean="0">
                <a:solidFill>
                  <a:schemeClr val="tx1"/>
                </a:solidFill>
              </a:rPr>
              <a:t>Takayasu</a:t>
            </a:r>
            <a:r>
              <a:rPr lang="en-US" sz="1050" dirty="0" smtClean="0">
                <a:solidFill>
                  <a:schemeClr val="tx1"/>
                </a:solidFill>
              </a:rPr>
              <a:t> </a:t>
            </a:r>
            <a:r>
              <a:rPr lang="en-US" sz="1050" dirty="0" err="1" smtClean="0">
                <a:solidFill>
                  <a:schemeClr val="tx1"/>
                </a:solidFill>
              </a:rPr>
              <a:t>arteritis</a:t>
            </a:r>
            <a:r>
              <a:rPr lang="en-US" sz="1050" dirty="0" smtClean="0">
                <a:solidFill>
                  <a:schemeClr val="tx1"/>
                </a:solidFill>
              </a:rPr>
              <a:t> can be made on clinical findings alone like  limb </a:t>
            </a:r>
            <a:r>
              <a:rPr lang="en-US" sz="1050" dirty="0" err="1" smtClean="0">
                <a:solidFill>
                  <a:schemeClr val="tx1"/>
                </a:solidFill>
              </a:rPr>
              <a:t>claudication</a:t>
            </a:r>
            <a:r>
              <a:rPr lang="en-US" sz="1050" dirty="0" smtClean="0">
                <a:solidFill>
                  <a:schemeClr val="tx1"/>
                </a:solidFill>
              </a:rPr>
              <a:t>, decreased brachial artery pulse, difference in blood pressure&gt;10, presence of bruits over </a:t>
            </a:r>
            <a:r>
              <a:rPr lang="en-US" sz="1050" dirty="0" err="1" smtClean="0">
                <a:solidFill>
                  <a:schemeClr val="tx1"/>
                </a:solidFill>
              </a:rPr>
              <a:t>subclavian</a:t>
            </a:r>
            <a:r>
              <a:rPr lang="en-US" sz="1050" dirty="0" smtClean="0">
                <a:solidFill>
                  <a:schemeClr val="tx1"/>
                </a:solidFill>
              </a:rPr>
              <a:t> arteries or aorta and age&lt;40. Arteriogram suggesting involvement of large blood vessels is supportive as well. Even though our case had all the clinical findings, due to non specific nature of symptoms, our case was likely overlooked on initial presentations.  </a:t>
            </a:r>
          </a:p>
          <a:p>
            <a:pPr algn="just"/>
            <a:r>
              <a:rPr lang="en-US" sz="1000" b="1" dirty="0" smtClean="0">
                <a:solidFill>
                  <a:schemeClr val="tx1"/>
                </a:solidFill>
              </a:rPr>
              <a:t>Conclusion: </a:t>
            </a:r>
          </a:p>
          <a:p>
            <a:pPr algn="just"/>
            <a:r>
              <a:rPr lang="en-US" sz="1050" dirty="0" smtClean="0">
                <a:solidFill>
                  <a:schemeClr val="tx1"/>
                </a:solidFill>
              </a:rPr>
              <a:t>We conclude by emphasizing the importance of considering </a:t>
            </a:r>
            <a:r>
              <a:rPr lang="en-US" sz="1050" dirty="0" err="1" smtClean="0">
                <a:solidFill>
                  <a:schemeClr val="tx1"/>
                </a:solidFill>
              </a:rPr>
              <a:t>vasculitis</a:t>
            </a:r>
            <a:r>
              <a:rPr lang="en-US" sz="1050" dirty="0" smtClean="0">
                <a:solidFill>
                  <a:schemeClr val="tx1"/>
                </a:solidFill>
              </a:rPr>
              <a:t> like </a:t>
            </a:r>
            <a:r>
              <a:rPr lang="en-US" sz="1050" dirty="0" err="1" smtClean="0">
                <a:solidFill>
                  <a:schemeClr val="tx1"/>
                </a:solidFill>
              </a:rPr>
              <a:t>Takayasu</a:t>
            </a:r>
            <a:r>
              <a:rPr lang="en-US" sz="1050" dirty="0" smtClean="0">
                <a:solidFill>
                  <a:schemeClr val="tx1"/>
                </a:solidFill>
              </a:rPr>
              <a:t> </a:t>
            </a:r>
            <a:r>
              <a:rPr lang="en-US" sz="1050" dirty="0" err="1" smtClean="0">
                <a:solidFill>
                  <a:schemeClr val="tx1"/>
                </a:solidFill>
              </a:rPr>
              <a:t>arteritis</a:t>
            </a:r>
            <a:r>
              <a:rPr lang="en-US" sz="1050" dirty="0" smtClean="0">
                <a:solidFill>
                  <a:schemeClr val="tx1"/>
                </a:solidFill>
              </a:rPr>
              <a:t> as a differential diagnoses in a young patient presenting with abdominal pain and non specific symptom like fatigue. We would also like to highlight the importance of comprehensive history and meticulous physical examination including that of vascular system for diagnosis of this rare condition and further timely management and prevention of complications.  </a:t>
            </a:r>
          </a:p>
          <a:p>
            <a:pPr algn="just"/>
            <a:endParaRPr lang="en-US" sz="1000" b="1" dirty="0" smtClean="0">
              <a:solidFill>
                <a:schemeClr val="tx1"/>
              </a:solidFill>
            </a:endParaRPr>
          </a:p>
        </p:txBody>
      </p:sp>
      <p:sp>
        <p:nvSpPr>
          <p:cNvPr id="10" name="Text Placeholder 9"/>
          <p:cNvSpPr>
            <a:spLocks noGrp="1"/>
          </p:cNvSpPr>
          <p:nvPr>
            <p:ph type="body" sz="half" idx="17"/>
          </p:nvPr>
        </p:nvSpPr>
        <p:spPr>
          <a:xfrm>
            <a:off x="7358742" y="4898572"/>
            <a:ext cx="4637315" cy="1711234"/>
          </a:xfrm>
          <a:solidFill>
            <a:schemeClr val="bg2"/>
          </a:solidFill>
          <a:ln>
            <a:noFill/>
          </a:ln>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lgn="just"/>
            <a:r>
              <a:rPr lang="en-US" sz="4000" b="1" u="sng" dirty="0" smtClean="0"/>
              <a:t>References:</a:t>
            </a:r>
            <a:endParaRPr lang="en-US" sz="4000" dirty="0" smtClean="0"/>
          </a:p>
          <a:p>
            <a:pPr algn="just"/>
            <a:r>
              <a:rPr lang="en-US" sz="3600" dirty="0" smtClean="0"/>
              <a:t> </a:t>
            </a:r>
            <a:r>
              <a:rPr lang="en-US" sz="3600" b="1" dirty="0" smtClean="0"/>
              <a:t>1. </a:t>
            </a:r>
            <a:r>
              <a:rPr lang="en-US" sz="3600" b="1" dirty="0" err="1" smtClean="0"/>
              <a:t>Takayasu</a:t>
            </a:r>
            <a:r>
              <a:rPr lang="en-US" sz="3600" b="1" dirty="0" smtClean="0"/>
              <a:t> </a:t>
            </a:r>
            <a:r>
              <a:rPr lang="en-US" sz="3600" b="1" dirty="0" err="1" smtClean="0"/>
              <a:t>arteritis</a:t>
            </a:r>
            <a:r>
              <a:rPr lang="en-US" sz="3600" b="1" dirty="0" smtClean="0"/>
              <a:t> revisited: current diagnosis and treatment. </a:t>
            </a:r>
            <a:r>
              <a:rPr lang="en-US" sz="3600" u="sng" dirty="0" err="1" smtClean="0">
                <a:hlinkClick r:id="rId2"/>
              </a:rPr>
              <a:t>Isobe</a:t>
            </a:r>
            <a:r>
              <a:rPr lang="en-US" sz="3600" u="sng" dirty="0" smtClean="0">
                <a:hlinkClick r:id="rId2"/>
              </a:rPr>
              <a:t> M</a:t>
            </a:r>
            <a:r>
              <a:rPr lang="en-US" sz="3600" baseline="30000" dirty="0" smtClean="0"/>
              <a:t>1</a:t>
            </a:r>
            <a:r>
              <a:rPr lang="en-US" sz="3600" dirty="0" smtClean="0"/>
              <a:t>. </a:t>
            </a:r>
          </a:p>
          <a:p>
            <a:pPr algn="just"/>
            <a:r>
              <a:rPr lang="en-US" sz="3600" dirty="0" smtClean="0"/>
              <a:t>2. </a:t>
            </a:r>
            <a:r>
              <a:rPr lang="en-US" sz="3600" b="1" dirty="0" smtClean="0"/>
              <a:t>The American College of Rheumatology 1990 criteria for the classification of </a:t>
            </a:r>
            <a:r>
              <a:rPr lang="en-US" sz="3600" b="1" dirty="0" err="1" smtClean="0"/>
              <a:t>Takayasu</a:t>
            </a:r>
            <a:r>
              <a:rPr lang="en-US" sz="3600" b="1" dirty="0" smtClean="0"/>
              <a:t> </a:t>
            </a:r>
            <a:r>
              <a:rPr lang="en-US" sz="3600" b="1" dirty="0" err="1" smtClean="0"/>
              <a:t>arteritis</a:t>
            </a:r>
            <a:r>
              <a:rPr lang="en-US" sz="3600" b="1" dirty="0" smtClean="0"/>
              <a:t>. </a:t>
            </a:r>
            <a:r>
              <a:rPr lang="en-US" sz="3600" u="sng" dirty="0" err="1" smtClean="0">
                <a:hlinkClick r:id="rId3"/>
              </a:rPr>
              <a:t>Arend</a:t>
            </a:r>
            <a:r>
              <a:rPr lang="en-US" sz="3600" u="sng" dirty="0" smtClean="0">
                <a:hlinkClick r:id="rId3"/>
              </a:rPr>
              <a:t> WP</a:t>
            </a:r>
            <a:r>
              <a:rPr lang="en-US" sz="3600" baseline="30000" dirty="0" smtClean="0"/>
              <a:t>1</a:t>
            </a:r>
            <a:r>
              <a:rPr lang="en-US" sz="3600" dirty="0" smtClean="0"/>
              <a:t>, </a:t>
            </a:r>
            <a:r>
              <a:rPr lang="en-US" sz="3600" u="sng" dirty="0" smtClean="0">
                <a:hlinkClick r:id="rId4"/>
              </a:rPr>
              <a:t>Michel BA</a:t>
            </a:r>
            <a:r>
              <a:rPr lang="en-US" sz="3600" dirty="0" smtClean="0"/>
              <a:t>, </a:t>
            </a:r>
            <a:r>
              <a:rPr lang="en-US" sz="3600" u="sng" dirty="0" smtClean="0">
                <a:hlinkClick r:id="rId5"/>
              </a:rPr>
              <a:t>Bloch DA</a:t>
            </a:r>
            <a:r>
              <a:rPr lang="en-US" sz="3600" dirty="0" smtClean="0"/>
              <a:t>, </a:t>
            </a:r>
            <a:r>
              <a:rPr lang="en-US" sz="3600" u="sng" dirty="0" err="1" smtClean="0">
                <a:hlinkClick r:id="rId6"/>
              </a:rPr>
              <a:t>Hunder</a:t>
            </a:r>
            <a:r>
              <a:rPr lang="en-US" sz="3600" u="sng" dirty="0" smtClean="0">
                <a:hlinkClick r:id="rId6"/>
              </a:rPr>
              <a:t> GG</a:t>
            </a:r>
            <a:r>
              <a:rPr lang="en-US" sz="3600" dirty="0" smtClean="0"/>
              <a:t>, </a:t>
            </a:r>
            <a:r>
              <a:rPr lang="en-US" sz="3600" u="sng" dirty="0" smtClean="0">
                <a:hlinkClick r:id="rId7"/>
              </a:rPr>
              <a:t>Calabrese LH</a:t>
            </a:r>
            <a:r>
              <a:rPr lang="en-US" sz="3600" dirty="0" smtClean="0"/>
              <a:t>, </a:t>
            </a:r>
            <a:r>
              <a:rPr lang="en-US" sz="3600" u="sng" dirty="0" err="1" smtClean="0">
                <a:hlinkClick r:id="rId8"/>
              </a:rPr>
              <a:t>Edworthy</a:t>
            </a:r>
            <a:r>
              <a:rPr lang="en-US" sz="3600" u="sng" dirty="0" smtClean="0">
                <a:hlinkClick r:id="rId8"/>
              </a:rPr>
              <a:t> SM</a:t>
            </a:r>
            <a:r>
              <a:rPr lang="en-US" sz="3600" dirty="0" smtClean="0"/>
              <a:t>, </a:t>
            </a:r>
            <a:r>
              <a:rPr lang="en-US" sz="3600" u="sng" dirty="0" err="1" smtClean="0">
                <a:hlinkClick r:id="rId9"/>
              </a:rPr>
              <a:t>Fauci</a:t>
            </a:r>
            <a:r>
              <a:rPr lang="en-US" sz="3600" u="sng" dirty="0" smtClean="0">
                <a:hlinkClick r:id="rId9"/>
              </a:rPr>
              <a:t> AS</a:t>
            </a:r>
            <a:r>
              <a:rPr lang="en-US" sz="3600" dirty="0" smtClean="0"/>
              <a:t>, </a:t>
            </a:r>
            <a:r>
              <a:rPr lang="en-US" sz="3600" u="sng" dirty="0" smtClean="0">
                <a:hlinkClick r:id="rId10"/>
              </a:rPr>
              <a:t>Leavitt RY</a:t>
            </a:r>
            <a:r>
              <a:rPr lang="en-US" sz="3600" dirty="0" smtClean="0"/>
              <a:t>, </a:t>
            </a:r>
            <a:r>
              <a:rPr lang="en-US" sz="3600" u="sng" dirty="0" smtClean="0">
                <a:hlinkClick r:id="rId11"/>
              </a:rPr>
              <a:t>Lie JT</a:t>
            </a:r>
            <a:r>
              <a:rPr lang="en-US" sz="3600" dirty="0" smtClean="0"/>
              <a:t>, </a:t>
            </a:r>
            <a:r>
              <a:rPr lang="en-US" sz="3600" u="sng" dirty="0" smtClean="0">
                <a:hlinkClick r:id="rId12"/>
              </a:rPr>
              <a:t>Lightfoot RW </a:t>
            </a:r>
            <a:r>
              <a:rPr lang="en-US" sz="3600" u="sng" dirty="0" err="1" smtClean="0">
                <a:hlinkClick r:id="rId12"/>
              </a:rPr>
              <a:t>Jr</a:t>
            </a:r>
            <a:r>
              <a:rPr lang="en-US" sz="3600" dirty="0" smtClean="0"/>
              <a:t>, </a:t>
            </a:r>
          </a:p>
          <a:p>
            <a:pPr algn="just"/>
            <a:r>
              <a:rPr lang="en-US" sz="3600" b="1" dirty="0" smtClean="0"/>
              <a:t>3. The relationship between abdominal pain regions and specific diseases: an epidemiologic approach to clinical practice. </a:t>
            </a:r>
            <a:r>
              <a:rPr lang="en-US" sz="3600" b="1" u="sng" dirty="0" smtClean="0">
                <a:hlinkClick r:id="rId13"/>
              </a:rPr>
              <a:t>Yamamoto W</a:t>
            </a:r>
            <a:r>
              <a:rPr lang="en-US" sz="3600" b="1" baseline="30000" dirty="0" smtClean="0"/>
              <a:t>1</a:t>
            </a:r>
            <a:r>
              <a:rPr lang="en-US" sz="3600" b="1" dirty="0" smtClean="0"/>
              <a:t>, </a:t>
            </a:r>
            <a:r>
              <a:rPr lang="en-US" sz="3600" b="1" u="sng" dirty="0" err="1" smtClean="0">
                <a:hlinkClick r:id="rId14"/>
              </a:rPr>
              <a:t>Kono</a:t>
            </a:r>
            <a:r>
              <a:rPr lang="en-US" sz="3600" b="1" u="sng" dirty="0" smtClean="0">
                <a:hlinkClick r:id="rId14"/>
              </a:rPr>
              <a:t> H</a:t>
            </a:r>
            <a:r>
              <a:rPr lang="en-US" sz="3600" b="1" dirty="0" smtClean="0"/>
              <a:t>, </a:t>
            </a:r>
            <a:r>
              <a:rPr lang="en-US" sz="3600" b="1" u="sng" dirty="0" err="1" smtClean="0">
                <a:hlinkClick r:id="rId15"/>
              </a:rPr>
              <a:t>Maekawa</a:t>
            </a:r>
            <a:r>
              <a:rPr lang="en-US" sz="3600" b="1" u="sng" dirty="0" smtClean="0">
                <a:hlinkClick r:id="rId15"/>
              </a:rPr>
              <a:t> M</a:t>
            </a:r>
            <a:r>
              <a:rPr lang="en-US" sz="3600" b="1" dirty="0" smtClean="0"/>
              <a:t>, </a:t>
            </a:r>
            <a:r>
              <a:rPr lang="en-US" sz="3600" b="1" u="sng" dirty="0" smtClean="0">
                <a:hlinkClick r:id="rId16"/>
              </a:rPr>
              <a:t>Fukui T</a:t>
            </a:r>
            <a:r>
              <a:rPr lang="en-US" sz="3600" b="1" dirty="0" smtClean="0"/>
              <a:t> </a:t>
            </a:r>
            <a:endParaRPr lang="en-US" sz="3600" dirty="0" smtClean="0"/>
          </a:p>
          <a:p>
            <a:pPr algn="just"/>
            <a:r>
              <a:rPr lang="en-US" sz="3600" b="1" dirty="0" smtClean="0"/>
              <a:t>4.Association of vascular physical examination findings and </a:t>
            </a:r>
            <a:r>
              <a:rPr lang="en-US" sz="3600" b="1" dirty="0" err="1" smtClean="0"/>
              <a:t>arteriographic</a:t>
            </a:r>
            <a:r>
              <a:rPr lang="en-US" sz="3600" b="1" dirty="0" smtClean="0"/>
              <a:t> lesions in large vessel </a:t>
            </a:r>
            <a:r>
              <a:rPr lang="en-US" sz="3600" b="1" dirty="0" err="1" smtClean="0"/>
              <a:t>vasculitis.</a:t>
            </a:r>
            <a:r>
              <a:rPr lang="en-US" sz="3600" b="1" dirty="0" err="1" smtClean="0">
                <a:solidFill>
                  <a:srgbClr val="002060"/>
                </a:solidFill>
                <a:hlinkClick r:id="rId17"/>
              </a:rPr>
              <a:t>Grayson</a:t>
            </a:r>
            <a:r>
              <a:rPr lang="en-US" sz="3600" b="1" dirty="0" smtClean="0">
                <a:solidFill>
                  <a:srgbClr val="002060"/>
                </a:solidFill>
                <a:hlinkClick r:id="rId17"/>
              </a:rPr>
              <a:t> PC</a:t>
            </a:r>
            <a:r>
              <a:rPr lang="en-US" sz="3600" b="1" baseline="30000" dirty="0" smtClean="0">
                <a:solidFill>
                  <a:srgbClr val="002060"/>
                </a:solidFill>
              </a:rPr>
              <a:t>1</a:t>
            </a:r>
            <a:r>
              <a:rPr lang="en-US" sz="3600" b="1" dirty="0" smtClean="0">
                <a:solidFill>
                  <a:srgbClr val="002060"/>
                </a:solidFill>
              </a:rPr>
              <a:t>, </a:t>
            </a:r>
            <a:r>
              <a:rPr lang="en-US" sz="3600" b="1" dirty="0" err="1" smtClean="0">
                <a:solidFill>
                  <a:srgbClr val="002060"/>
                </a:solidFill>
                <a:hlinkClick r:id="rId18"/>
              </a:rPr>
              <a:t>Tomasson</a:t>
            </a:r>
            <a:r>
              <a:rPr lang="en-US" sz="3600" b="1" dirty="0" smtClean="0">
                <a:solidFill>
                  <a:srgbClr val="002060"/>
                </a:solidFill>
                <a:hlinkClick r:id="rId18"/>
              </a:rPr>
              <a:t> G</a:t>
            </a:r>
            <a:r>
              <a:rPr lang="en-US" sz="3600" b="1" dirty="0" smtClean="0">
                <a:solidFill>
                  <a:srgbClr val="002060"/>
                </a:solidFill>
              </a:rPr>
              <a:t>, </a:t>
            </a:r>
            <a:r>
              <a:rPr lang="en-US" sz="3600" b="1" dirty="0" err="1" smtClean="0">
                <a:solidFill>
                  <a:srgbClr val="002060"/>
                </a:solidFill>
                <a:hlinkClick r:id="rId19"/>
              </a:rPr>
              <a:t>Cuthbertson</a:t>
            </a:r>
            <a:r>
              <a:rPr lang="en-US" sz="3600" b="1" dirty="0" smtClean="0">
                <a:solidFill>
                  <a:srgbClr val="002060"/>
                </a:solidFill>
                <a:hlinkClick r:id="rId19"/>
              </a:rPr>
              <a:t> D</a:t>
            </a:r>
            <a:r>
              <a:rPr lang="en-US" sz="3600" b="1" dirty="0" smtClean="0">
                <a:solidFill>
                  <a:srgbClr val="002060"/>
                </a:solidFill>
              </a:rPr>
              <a:t>, </a:t>
            </a:r>
            <a:r>
              <a:rPr lang="en-US" sz="3600" b="1" dirty="0" err="1" smtClean="0">
                <a:solidFill>
                  <a:srgbClr val="002060"/>
                </a:solidFill>
                <a:hlinkClick r:id="rId20"/>
              </a:rPr>
              <a:t>Carette</a:t>
            </a:r>
            <a:r>
              <a:rPr lang="en-US" sz="3600" b="1" dirty="0" smtClean="0">
                <a:solidFill>
                  <a:srgbClr val="002060"/>
                </a:solidFill>
                <a:hlinkClick r:id="rId20"/>
              </a:rPr>
              <a:t> S</a:t>
            </a:r>
            <a:r>
              <a:rPr lang="en-US" sz="3600" b="1" dirty="0" smtClean="0">
                <a:solidFill>
                  <a:srgbClr val="002060"/>
                </a:solidFill>
              </a:rPr>
              <a:t>, </a:t>
            </a:r>
            <a:r>
              <a:rPr lang="en-US" sz="3600" b="1" dirty="0" smtClean="0">
                <a:solidFill>
                  <a:srgbClr val="002060"/>
                </a:solidFill>
                <a:hlinkClick r:id="rId21"/>
              </a:rPr>
              <a:t>Hoffman GS</a:t>
            </a:r>
            <a:r>
              <a:rPr lang="en-US" sz="3600" b="1" dirty="0" smtClean="0">
                <a:solidFill>
                  <a:srgbClr val="002060"/>
                </a:solidFill>
              </a:rPr>
              <a:t>, </a:t>
            </a:r>
            <a:r>
              <a:rPr lang="en-US" sz="3600" b="1" dirty="0" err="1" smtClean="0">
                <a:solidFill>
                  <a:srgbClr val="002060"/>
                </a:solidFill>
                <a:hlinkClick r:id="rId22"/>
              </a:rPr>
              <a:t>Khalidi</a:t>
            </a:r>
            <a:r>
              <a:rPr lang="en-US" sz="3600" b="1" dirty="0" smtClean="0">
                <a:solidFill>
                  <a:srgbClr val="002060"/>
                </a:solidFill>
                <a:hlinkClick r:id="rId22"/>
              </a:rPr>
              <a:t> NA</a:t>
            </a:r>
            <a:r>
              <a:rPr lang="en-US" sz="3600" b="1" dirty="0" smtClean="0">
                <a:solidFill>
                  <a:srgbClr val="002060"/>
                </a:solidFill>
              </a:rPr>
              <a:t>, </a:t>
            </a:r>
            <a:r>
              <a:rPr lang="en-US" sz="3600" b="1" dirty="0" smtClean="0">
                <a:solidFill>
                  <a:srgbClr val="002060"/>
                </a:solidFill>
                <a:hlinkClick r:id="rId23"/>
              </a:rPr>
              <a:t>Langford  CA</a:t>
            </a:r>
            <a:r>
              <a:rPr lang="en-US" sz="3600" b="1" dirty="0" smtClean="0">
                <a:solidFill>
                  <a:srgbClr val="002060"/>
                </a:solidFill>
              </a:rPr>
              <a:t>, </a:t>
            </a:r>
            <a:r>
              <a:rPr lang="en-US" sz="3600" b="1" dirty="0" err="1" smtClean="0">
                <a:solidFill>
                  <a:srgbClr val="002060"/>
                </a:solidFill>
                <a:hlinkClick r:id="rId24"/>
              </a:rPr>
              <a:t>McAlear</a:t>
            </a:r>
            <a:r>
              <a:rPr lang="en-US" sz="3600" b="1" dirty="0" smtClean="0">
                <a:solidFill>
                  <a:srgbClr val="002060"/>
                </a:solidFill>
                <a:hlinkClick r:id="rId24"/>
              </a:rPr>
              <a:t> CA</a:t>
            </a:r>
            <a:r>
              <a:rPr lang="en-US" sz="3600" b="1" dirty="0" smtClean="0">
                <a:solidFill>
                  <a:srgbClr val="002060"/>
                </a:solidFill>
              </a:rPr>
              <a:t>, </a:t>
            </a:r>
            <a:r>
              <a:rPr lang="en-US" sz="3600" b="1" dirty="0" err="1" smtClean="0">
                <a:solidFill>
                  <a:srgbClr val="002060"/>
                </a:solidFill>
                <a:hlinkClick r:id="rId25"/>
              </a:rPr>
              <a:t>Monach</a:t>
            </a:r>
            <a:r>
              <a:rPr lang="en-US" sz="3600" b="1" dirty="0" smtClean="0">
                <a:solidFill>
                  <a:srgbClr val="002060"/>
                </a:solidFill>
                <a:hlinkClick r:id="rId25"/>
              </a:rPr>
              <a:t> PA</a:t>
            </a:r>
            <a:r>
              <a:rPr lang="en-US" sz="3600" b="1" dirty="0" smtClean="0">
                <a:solidFill>
                  <a:srgbClr val="002060"/>
                </a:solidFill>
              </a:rPr>
              <a:t>, </a:t>
            </a:r>
            <a:r>
              <a:rPr lang="en-US" sz="3600" b="1" dirty="0" err="1" smtClean="0">
                <a:solidFill>
                  <a:srgbClr val="002060"/>
                </a:solidFill>
                <a:hlinkClick r:id="rId26"/>
              </a:rPr>
              <a:t>Seo</a:t>
            </a:r>
            <a:r>
              <a:rPr lang="en-US" sz="3600" b="1" dirty="0" smtClean="0">
                <a:solidFill>
                  <a:srgbClr val="002060"/>
                </a:solidFill>
                <a:hlinkClick r:id="rId26"/>
              </a:rPr>
              <a:t> P</a:t>
            </a:r>
            <a:r>
              <a:rPr lang="en-US" sz="3600" b="1" dirty="0" smtClean="0">
                <a:solidFill>
                  <a:srgbClr val="002060"/>
                </a:solidFill>
              </a:rPr>
              <a:t>, </a:t>
            </a:r>
            <a:r>
              <a:rPr lang="en-US" sz="3600" b="1" dirty="0" smtClean="0">
                <a:solidFill>
                  <a:srgbClr val="002060"/>
                </a:solidFill>
                <a:hlinkClick r:id="rId27"/>
              </a:rPr>
              <a:t>Warrington KJ</a:t>
            </a:r>
            <a:r>
              <a:rPr lang="en-US" sz="3600" b="1" dirty="0" smtClean="0">
                <a:solidFill>
                  <a:srgbClr val="002060"/>
                </a:solidFill>
              </a:rPr>
              <a:t>, </a:t>
            </a:r>
            <a:r>
              <a:rPr lang="en-US" sz="3600" b="1" dirty="0" err="1" smtClean="0">
                <a:solidFill>
                  <a:srgbClr val="002060"/>
                </a:solidFill>
                <a:hlinkClick r:id="rId28"/>
              </a:rPr>
              <a:t>Ytterberg</a:t>
            </a:r>
            <a:r>
              <a:rPr lang="en-US" sz="3600" b="1" dirty="0" smtClean="0">
                <a:solidFill>
                  <a:srgbClr val="002060"/>
                </a:solidFill>
                <a:hlinkClick r:id="rId28"/>
              </a:rPr>
              <a:t> </a:t>
            </a:r>
            <a:r>
              <a:rPr lang="en-US" sz="3600" b="1" dirty="0" err="1" smtClean="0">
                <a:solidFill>
                  <a:srgbClr val="002060"/>
                </a:solidFill>
                <a:hlinkClick r:id="rId28"/>
              </a:rPr>
              <a:t>SR</a:t>
            </a:r>
            <a:r>
              <a:rPr lang="en-US" sz="3600" b="1" dirty="0" err="1" smtClean="0">
                <a:solidFill>
                  <a:srgbClr val="002060"/>
                </a:solidFill>
              </a:rPr>
              <a:t>,</a:t>
            </a:r>
            <a:r>
              <a:rPr lang="en-US" sz="3600" b="1" dirty="0" err="1" smtClean="0">
                <a:solidFill>
                  <a:srgbClr val="002060"/>
                </a:solidFill>
                <a:hlinkClick r:id="rId29"/>
              </a:rPr>
              <a:t>Merkel</a:t>
            </a:r>
            <a:r>
              <a:rPr lang="en-US" sz="3600" b="1" dirty="0" smtClean="0">
                <a:solidFill>
                  <a:srgbClr val="002060"/>
                </a:solidFill>
                <a:hlinkClick r:id="rId29"/>
              </a:rPr>
              <a:t> PA</a:t>
            </a:r>
            <a:r>
              <a:rPr lang="en-US" sz="3600" b="1" dirty="0" smtClean="0">
                <a:solidFill>
                  <a:srgbClr val="002060"/>
                </a:solidFill>
              </a:rPr>
              <a:t>; </a:t>
            </a:r>
            <a:r>
              <a:rPr lang="en-US" sz="3600" b="1" dirty="0" err="1" smtClean="0">
                <a:solidFill>
                  <a:srgbClr val="002060"/>
                </a:solidFill>
                <a:hlinkClick r:id="rId30"/>
              </a:rPr>
              <a:t>Vasculitis</a:t>
            </a:r>
            <a:r>
              <a:rPr lang="en-US" sz="3600" b="1" dirty="0" smtClean="0">
                <a:solidFill>
                  <a:srgbClr val="002060"/>
                </a:solidFill>
                <a:hlinkClick r:id="rId30"/>
              </a:rPr>
              <a:t> Clinical Research Consortium</a:t>
            </a:r>
            <a:endParaRPr lang="en-US" sz="3600" dirty="0" smtClean="0">
              <a:solidFill>
                <a:srgbClr val="002060"/>
              </a:solidFill>
            </a:endParaRPr>
          </a:p>
          <a:p>
            <a:pPr algn="just"/>
            <a:endParaRPr lang="en-US" dirty="0" smtClean="0">
              <a:solidFill>
                <a:srgbClr val="002060"/>
              </a:solidFill>
            </a:endParaRPr>
          </a:p>
        </p:txBody>
      </p:sp>
      <p:pic>
        <p:nvPicPr>
          <p:cNvPr id="13" name="Picture 12"/>
          <p:cNvPicPr>
            <a:picLocks noChangeAspect="1"/>
          </p:cNvPicPr>
          <p:nvPr/>
        </p:nvPicPr>
        <p:blipFill>
          <a:blip r:embed="rId31" cstate="print"/>
          <a:stretch>
            <a:fillRect/>
          </a:stretch>
        </p:blipFill>
        <p:spPr>
          <a:xfrm>
            <a:off x="404948" y="112929"/>
            <a:ext cx="794951" cy="848407"/>
          </a:xfrm>
          <a:prstGeom prst="rect">
            <a:avLst/>
          </a:prstGeom>
          <a:solidFill>
            <a:sysClr val="window" lastClr="FFFFFF"/>
          </a:solidFill>
        </p:spPr>
      </p:pic>
      <p:pic>
        <p:nvPicPr>
          <p:cNvPr id="14" name="Picture 1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195397" y="1163475"/>
            <a:ext cx="2026507" cy="2495647"/>
          </a:xfrm>
          <a:prstGeom prst="rect">
            <a:avLst/>
          </a:prstGeom>
        </p:spPr>
      </p:pic>
      <p:pic>
        <p:nvPicPr>
          <p:cNvPr id="15" name="Picture 14"/>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571873" y="4303022"/>
            <a:ext cx="2724909" cy="2043682"/>
          </a:xfrm>
          <a:prstGeom prst="rect">
            <a:avLst/>
          </a:prstGeom>
        </p:spPr>
      </p:pic>
      <p:pic>
        <p:nvPicPr>
          <p:cNvPr id="6" name="Picture 5"/>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822604" y="134900"/>
            <a:ext cx="949267" cy="804464"/>
          </a:xfrm>
          <a:prstGeom prst="rect">
            <a:avLst/>
          </a:prstGeom>
        </p:spPr>
      </p:pic>
    </p:spTree>
    <p:extLst>
      <p:ext uri="{BB962C8B-B14F-4D97-AF65-F5344CB8AC3E}">
        <p14:creationId xmlns:p14="http://schemas.microsoft.com/office/powerpoint/2010/main" val="2257295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TotalTime>
  <Words>160</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Constantia</vt:lpstr>
      <vt:lpstr>Times New Roman</vt:lpstr>
      <vt:lpstr>Wingdings 2</vt:lpstr>
      <vt:lpstr>Flow</vt:lpstr>
      <vt:lpstr>                                                                                                                                                                         Takayasu Arteritis Presenting as Abdominal pain - An Unusual Case                                                                                         Rudra  Paudel, MD; Luis Chavez, MD; Ravi Kumar Metai, MD; Adriana Abrudescu, MD  Department of Medicine, NYC Health + Hospital/Queens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Takayasu Arteritis presenting as Abdominal pain, an unusual case.                              Rudra  Paudel, MD; Luis Chavez, MD; Ravi Kumar Metai, MD; Adriana Abrudescu, MD                                   Department of Internal medicine</dc:title>
  <dc:creator>Rudra Paudel</dc:creator>
  <cp:lastModifiedBy>Helen Chan</cp:lastModifiedBy>
  <cp:revision>16</cp:revision>
  <dcterms:created xsi:type="dcterms:W3CDTF">2016-04-17T20:15:50Z</dcterms:created>
  <dcterms:modified xsi:type="dcterms:W3CDTF">2016-04-26T20:03:17Z</dcterms:modified>
</cp:coreProperties>
</file>