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45720000" cy="27432000"/>
  <p:notesSz cx="6858000" cy="9144000"/>
  <p:defaultTextStyle>
    <a:defPPr>
      <a:defRPr lang="en-US"/>
    </a:defPPr>
    <a:lvl1pPr marL="0" algn="l" defTabSz="4180088" rtl="0" eaLnBrk="1" latinLnBrk="0" hangingPunct="1">
      <a:defRPr sz="8200" kern="1200">
        <a:solidFill>
          <a:schemeClr val="tx1"/>
        </a:solidFill>
        <a:latin typeface="+mn-lt"/>
        <a:ea typeface="+mn-ea"/>
        <a:cs typeface="+mn-cs"/>
      </a:defRPr>
    </a:lvl1pPr>
    <a:lvl2pPr marL="2090044" algn="l" defTabSz="4180088" rtl="0" eaLnBrk="1" latinLnBrk="0" hangingPunct="1">
      <a:defRPr sz="8200" kern="1200">
        <a:solidFill>
          <a:schemeClr val="tx1"/>
        </a:solidFill>
        <a:latin typeface="+mn-lt"/>
        <a:ea typeface="+mn-ea"/>
        <a:cs typeface="+mn-cs"/>
      </a:defRPr>
    </a:lvl2pPr>
    <a:lvl3pPr marL="4180088" algn="l" defTabSz="4180088" rtl="0" eaLnBrk="1" latinLnBrk="0" hangingPunct="1">
      <a:defRPr sz="8200" kern="1200">
        <a:solidFill>
          <a:schemeClr val="tx1"/>
        </a:solidFill>
        <a:latin typeface="+mn-lt"/>
        <a:ea typeface="+mn-ea"/>
        <a:cs typeface="+mn-cs"/>
      </a:defRPr>
    </a:lvl3pPr>
    <a:lvl4pPr marL="6270132" algn="l" defTabSz="4180088" rtl="0" eaLnBrk="1" latinLnBrk="0" hangingPunct="1">
      <a:defRPr sz="8200" kern="1200">
        <a:solidFill>
          <a:schemeClr val="tx1"/>
        </a:solidFill>
        <a:latin typeface="+mn-lt"/>
        <a:ea typeface="+mn-ea"/>
        <a:cs typeface="+mn-cs"/>
      </a:defRPr>
    </a:lvl4pPr>
    <a:lvl5pPr marL="8360176" algn="l" defTabSz="4180088" rtl="0" eaLnBrk="1" latinLnBrk="0" hangingPunct="1">
      <a:defRPr sz="8200" kern="1200">
        <a:solidFill>
          <a:schemeClr val="tx1"/>
        </a:solidFill>
        <a:latin typeface="+mn-lt"/>
        <a:ea typeface="+mn-ea"/>
        <a:cs typeface="+mn-cs"/>
      </a:defRPr>
    </a:lvl5pPr>
    <a:lvl6pPr marL="10450220" algn="l" defTabSz="4180088" rtl="0" eaLnBrk="1" latinLnBrk="0" hangingPunct="1">
      <a:defRPr sz="8200" kern="1200">
        <a:solidFill>
          <a:schemeClr val="tx1"/>
        </a:solidFill>
        <a:latin typeface="+mn-lt"/>
        <a:ea typeface="+mn-ea"/>
        <a:cs typeface="+mn-cs"/>
      </a:defRPr>
    </a:lvl6pPr>
    <a:lvl7pPr marL="12540264" algn="l" defTabSz="4180088" rtl="0" eaLnBrk="1" latinLnBrk="0" hangingPunct="1">
      <a:defRPr sz="8200" kern="1200">
        <a:solidFill>
          <a:schemeClr val="tx1"/>
        </a:solidFill>
        <a:latin typeface="+mn-lt"/>
        <a:ea typeface="+mn-ea"/>
        <a:cs typeface="+mn-cs"/>
      </a:defRPr>
    </a:lvl7pPr>
    <a:lvl8pPr marL="14630309" algn="l" defTabSz="4180088" rtl="0" eaLnBrk="1" latinLnBrk="0" hangingPunct="1">
      <a:defRPr sz="8200" kern="1200">
        <a:solidFill>
          <a:schemeClr val="tx1"/>
        </a:solidFill>
        <a:latin typeface="+mn-lt"/>
        <a:ea typeface="+mn-ea"/>
        <a:cs typeface="+mn-cs"/>
      </a:defRPr>
    </a:lvl8pPr>
    <a:lvl9pPr marL="16720353" algn="l" defTabSz="4180088"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9999"/>
    <a:srgbClr val="FFCC00"/>
    <a:srgbClr val="C0504D"/>
    <a:srgbClr val="993366"/>
    <a:srgbClr val="00CC99"/>
    <a:srgbClr val="3366FF"/>
    <a:srgbClr val="0066FF"/>
    <a:srgbClr val="3333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8" d="100"/>
          <a:sy n="18" d="100"/>
        </p:scale>
        <p:origin x="-672" y="-792"/>
      </p:cViewPr>
      <p:guideLst>
        <p:guide orient="horz" pos="8640"/>
        <p:guide pos="144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8521706"/>
            <a:ext cx="388620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0" y="15544800"/>
            <a:ext cx="32004000" cy="7010400"/>
          </a:xfrm>
        </p:spPr>
        <p:txBody>
          <a:bodyPr/>
          <a:lstStyle>
            <a:lvl1pPr marL="0" indent="0" algn="ctr">
              <a:buNone/>
              <a:defRPr>
                <a:solidFill>
                  <a:schemeClr val="tx1">
                    <a:tint val="75000"/>
                  </a:schemeClr>
                </a:solidFill>
              </a:defRPr>
            </a:lvl1pPr>
            <a:lvl2pPr marL="2089555" indent="0" algn="ctr">
              <a:buNone/>
              <a:defRPr>
                <a:solidFill>
                  <a:schemeClr val="tx1">
                    <a:tint val="75000"/>
                  </a:schemeClr>
                </a:solidFill>
              </a:defRPr>
            </a:lvl2pPr>
            <a:lvl3pPr marL="4179105" indent="0" algn="ctr">
              <a:buNone/>
              <a:defRPr>
                <a:solidFill>
                  <a:schemeClr val="tx1">
                    <a:tint val="75000"/>
                  </a:schemeClr>
                </a:solidFill>
              </a:defRPr>
            </a:lvl3pPr>
            <a:lvl4pPr marL="6268660" indent="0" algn="ctr">
              <a:buNone/>
              <a:defRPr>
                <a:solidFill>
                  <a:schemeClr val="tx1">
                    <a:tint val="75000"/>
                  </a:schemeClr>
                </a:solidFill>
              </a:defRPr>
            </a:lvl4pPr>
            <a:lvl5pPr marL="8358211" indent="0" algn="ctr">
              <a:buNone/>
              <a:defRPr>
                <a:solidFill>
                  <a:schemeClr val="tx1">
                    <a:tint val="75000"/>
                  </a:schemeClr>
                </a:solidFill>
              </a:defRPr>
            </a:lvl5pPr>
            <a:lvl6pPr marL="10447766" indent="0" algn="ctr">
              <a:buNone/>
              <a:defRPr>
                <a:solidFill>
                  <a:schemeClr val="tx1">
                    <a:tint val="75000"/>
                  </a:schemeClr>
                </a:solidFill>
              </a:defRPr>
            </a:lvl6pPr>
            <a:lvl7pPr marL="12537320" indent="0" algn="ctr">
              <a:buNone/>
              <a:defRPr>
                <a:solidFill>
                  <a:schemeClr val="tx1">
                    <a:tint val="75000"/>
                  </a:schemeClr>
                </a:solidFill>
              </a:defRPr>
            </a:lvl7pPr>
            <a:lvl8pPr marL="14626875" indent="0" algn="ctr">
              <a:buNone/>
              <a:defRPr>
                <a:solidFill>
                  <a:schemeClr val="tx1">
                    <a:tint val="75000"/>
                  </a:schemeClr>
                </a:solidFill>
              </a:defRPr>
            </a:lvl8pPr>
            <a:lvl9pPr marL="1671642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47AD93-6A20-4046-BC10-64D94CC48414}"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5DD44-7CC4-43F7-8B8F-34A8655F7C11}" type="slidenum">
              <a:rPr lang="en-US" smtClean="0"/>
              <a:t>‹#›</a:t>
            </a:fld>
            <a:endParaRPr lang="en-US"/>
          </a:p>
        </p:txBody>
      </p:sp>
    </p:spTree>
    <p:extLst>
      <p:ext uri="{BB962C8B-B14F-4D97-AF65-F5344CB8AC3E}">
        <p14:creationId xmlns:p14="http://schemas.microsoft.com/office/powerpoint/2010/main" val="377987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7AD93-6A20-4046-BC10-64D94CC48414}"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5DD44-7CC4-43F7-8B8F-34A8655F7C11}" type="slidenum">
              <a:rPr lang="en-US" smtClean="0"/>
              <a:t>‹#›</a:t>
            </a:fld>
            <a:endParaRPr lang="en-US"/>
          </a:p>
        </p:txBody>
      </p:sp>
    </p:spTree>
    <p:extLst>
      <p:ext uri="{BB962C8B-B14F-4D97-AF65-F5344CB8AC3E}">
        <p14:creationId xmlns:p14="http://schemas.microsoft.com/office/powerpoint/2010/main" val="201789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5735000" y="4394200"/>
            <a:ext cx="51435000" cy="936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0" y="4394200"/>
            <a:ext cx="153543000" cy="936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7AD93-6A20-4046-BC10-64D94CC48414}"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5DD44-7CC4-43F7-8B8F-34A8655F7C11}" type="slidenum">
              <a:rPr lang="en-US" smtClean="0"/>
              <a:t>‹#›</a:t>
            </a:fld>
            <a:endParaRPr lang="en-US"/>
          </a:p>
        </p:txBody>
      </p:sp>
    </p:spTree>
    <p:extLst>
      <p:ext uri="{BB962C8B-B14F-4D97-AF65-F5344CB8AC3E}">
        <p14:creationId xmlns:p14="http://schemas.microsoft.com/office/powerpoint/2010/main" val="339158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7AD93-6A20-4046-BC10-64D94CC48414}"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5DD44-7CC4-43F7-8B8F-34A8655F7C11}" type="slidenum">
              <a:rPr lang="en-US" smtClean="0"/>
              <a:t>‹#›</a:t>
            </a:fld>
            <a:endParaRPr lang="en-US"/>
          </a:p>
        </p:txBody>
      </p:sp>
    </p:spTree>
    <p:extLst>
      <p:ext uri="{BB962C8B-B14F-4D97-AF65-F5344CB8AC3E}">
        <p14:creationId xmlns:p14="http://schemas.microsoft.com/office/powerpoint/2010/main" val="4053863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65" y="17627606"/>
            <a:ext cx="38862000" cy="5448300"/>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3611565" y="11626854"/>
            <a:ext cx="38862000" cy="6000748"/>
          </a:xfrm>
        </p:spPr>
        <p:txBody>
          <a:bodyPr anchor="b"/>
          <a:lstStyle>
            <a:lvl1pPr marL="0" indent="0">
              <a:buNone/>
              <a:defRPr sz="9100">
                <a:solidFill>
                  <a:schemeClr val="tx1">
                    <a:tint val="75000"/>
                  </a:schemeClr>
                </a:solidFill>
              </a:defRPr>
            </a:lvl1pPr>
            <a:lvl2pPr marL="2089555" indent="0">
              <a:buNone/>
              <a:defRPr sz="8200">
                <a:solidFill>
                  <a:schemeClr val="tx1">
                    <a:tint val="75000"/>
                  </a:schemeClr>
                </a:solidFill>
              </a:defRPr>
            </a:lvl2pPr>
            <a:lvl3pPr marL="4179105" indent="0">
              <a:buNone/>
              <a:defRPr sz="7300">
                <a:solidFill>
                  <a:schemeClr val="tx1">
                    <a:tint val="75000"/>
                  </a:schemeClr>
                </a:solidFill>
              </a:defRPr>
            </a:lvl3pPr>
            <a:lvl4pPr marL="6268660" indent="0">
              <a:buNone/>
              <a:defRPr sz="6400">
                <a:solidFill>
                  <a:schemeClr val="tx1">
                    <a:tint val="75000"/>
                  </a:schemeClr>
                </a:solidFill>
              </a:defRPr>
            </a:lvl4pPr>
            <a:lvl5pPr marL="8358211" indent="0">
              <a:buNone/>
              <a:defRPr sz="6400">
                <a:solidFill>
                  <a:schemeClr val="tx1">
                    <a:tint val="75000"/>
                  </a:schemeClr>
                </a:solidFill>
              </a:defRPr>
            </a:lvl5pPr>
            <a:lvl6pPr marL="10447766" indent="0">
              <a:buNone/>
              <a:defRPr sz="6400">
                <a:solidFill>
                  <a:schemeClr val="tx1">
                    <a:tint val="75000"/>
                  </a:schemeClr>
                </a:solidFill>
              </a:defRPr>
            </a:lvl6pPr>
            <a:lvl7pPr marL="12537320" indent="0">
              <a:buNone/>
              <a:defRPr sz="6400">
                <a:solidFill>
                  <a:schemeClr val="tx1">
                    <a:tint val="75000"/>
                  </a:schemeClr>
                </a:solidFill>
              </a:defRPr>
            </a:lvl7pPr>
            <a:lvl8pPr marL="14626875" indent="0">
              <a:buNone/>
              <a:defRPr sz="6400">
                <a:solidFill>
                  <a:schemeClr val="tx1">
                    <a:tint val="75000"/>
                  </a:schemeClr>
                </a:solidFill>
              </a:defRPr>
            </a:lvl8pPr>
            <a:lvl9pPr marL="16716426"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47AD93-6A20-4046-BC10-64D94CC48414}"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5DD44-7CC4-43F7-8B8F-34A8655F7C11}" type="slidenum">
              <a:rPr lang="en-US" smtClean="0"/>
              <a:t>‹#›</a:t>
            </a:fld>
            <a:endParaRPr lang="en-US"/>
          </a:p>
        </p:txBody>
      </p:sp>
    </p:spTree>
    <p:extLst>
      <p:ext uri="{BB962C8B-B14F-4D97-AF65-F5344CB8AC3E}">
        <p14:creationId xmlns:p14="http://schemas.microsoft.com/office/powerpoint/2010/main" val="2785343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0" y="25603200"/>
            <a:ext cx="102489000" cy="7241540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4681000" y="25603200"/>
            <a:ext cx="102489000" cy="7241540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47AD93-6A20-4046-BC10-64D94CC48414}"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5DD44-7CC4-43F7-8B8F-34A8655F7C11}" type="slidenum">
              <a:rPr lang="en-US" smtClean="0"/>
              <a:t>‹#›</a:t>
            </a:fld>
            <a:endParaRPr lang="en-US"/>
          </a:p>
        </p:txBody>
      </p:sp>
    </p:spTree>
    <p:extLst>
      <p:ext uri="{BB962C8B-B14F-4D97-AF65-F5344CB8AC3E}">
        <p14:creationId xmlns:p14="http://schemas.microsoft.com/office/powerpoint/2010/main" val="407551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0" y="1098552"/>
            <a:ext cx="411480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0" y="6140452"/>
            <a:ext cx="20200940" cy="2559048"/>
          </a:xfrm>
        </p:spPr>
        <p:txBody>
          <a:bodyPr anchor="b"/>
          <a:lstStyle>
            <a:lvl1pPr marL="0" indent="0">
              <a:buNone/>
              <a:defRPr sz="11000" b="1"/>
            </a:lvl1pPr>
            <a:lvl2pPr marL="2089555" indent="0">
              <a:buNone/>
              <a:defRPr sz="9100" b="1"/>
            </a:lvl2pPr>
            <a:lvl3pPr marL="4179105" indent="0">
              <a:buNone/>
              <a:defRPr sz="8200" b="1"/>
            </a:lvl3pPr>
            <a:lvl4pPr marL="6268660" indent="0">
              <a:buNone/>
              <a:defRPr sz="7300" b="1"/>
            </a:lvl4pPr>
            <a:lvl5pPr marL="8358211" indent="0">
              <a:buNone/>
              <a:defRPr sz="7300" b="1"/>
            </a:lvl5pPr>
            <a:lvl6pPr marL="10447766" indent="0">
              <a:buNone/>
              <a:defRPr sz="7300" b="1"/>
            </a:lvl6pPr>
            <a:lvl7pPr marL="12537320" indent="0">
              <a:buNone/>
              <a:defRPr sz="7300" b="1"/>
            </a:lvl7pPr>
            <a:lvl8pPr marL="14626875" indent="0">
              <a:buNone/>
              <a:defRPr sz="7300" b="1"/>
            </a:lvl8pPr>
            <a:lvl9pPr marL="16716426"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2286000" y="8699500"/>
            <a:ext cx="20200940" cy="158051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3225132" y="6140452"/>
            <a:ext cx="20208875" cy="2559048"/>
          </a:xfrm>
        </p:spPr>
        <p:txBody>
          <a:bodyPr anchor="b"/>
          <a:lstStyle>
            <a:lvl1pPr marL="0" indent="0">
              <a:buNone/>
              <a:defRPr sz="11000" b="1"/>
            </a:lvl1pPr>
            <a:lvl2pPr marL="2089555" indent="0">
              <a:buNone/>
              <a:defRPr sz="9100" b="1"/>
            </a:lvl2pPr>
            <a:lvl3pPr marL="4179105" indent="0">
              <a:buNone/>
              <a:defRPr sz="8200" b="1"/>
            </a:lvl3pPr>
            <a:lvl4pPr marL="6268660" indent="0">
              <a:buNone/>
              <a:defRPr sz="7300" b="1"/>
            </a:lvl4pPr>
            <a:lvl5pPr marL="8358211" indent="0">
              <a:buNone/>
              <a:defRPr sz="7300" b="1"/>
            </a:lvl5pPr>
            <a:lvl6pPr marL="10447766" indent="0">
              <a:buNone/>
              <a:defRPr sz="7300" b="1"/>
            </a:lvl6pPr>
            <a:lvl7pPr marL="12537320" indent="0">
              <a:buNone/>
              <a:defRPr sz="7300" b="1"/>
            </a:lvl7pPr>
            <a:lvl8pPr marL="14626875" indent="0">
              <a:buNone/>
              <a:defRPr sz="7300" b="1"/>
            </a:lvl8pPr>
            <a:lvl9pPr marL="16716426"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23225132" y="8699500"/>
            <a:ext cx="20208875" cy="158051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47AD93-6A20-4046-BC10-64D94CC48414}" type="datetimeFigureOut">
              <a:rPr lang="en-US" smtClean="0"/>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E5DD44-7CC4-43F7-8B8F-34A8655F7C11}" type="slidenum">
              <a:rPr lang="en-US" smtClean="0"/>
              <a:t>‹#›</a:t>
            </a:fld>
            <a:endParaRPr lang="en-US"/>
          </a:p>
        </p:txBody>
      </p:sp>
    </p:spTree>
    <p:extLst>
      <p:ext uri="{BB962C8B-B14F-4D97-AF65-F5344CB8AC3E}">
        <p14:creationId xmlns:p14="http://schemas.microsoft.com/office/powerpoint/2010/main" val="298610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47AD93-6A20-4046-BC10-64D94CC48414}" type="datetimeFigureOut">
              <a:rPr lang="en-US" smtClean="0"/>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E5DD44-7CC4-43F7-8B8F-34A8655F7C11}" type="slidenum">
              <a:rPr lang="en-US" smtClean="0"/>
              <a:t>‹#›</a:t>
            </a:fld>
            <a:endParaRPr lang="en-US"/>
          </a:p>
        </p:txBody>
      </p:sp>
    </p:spTree>
    <p:extLst>
      <p:ext uri="{BB962C8B-B14F-4D97-AF65-F5344CB8AC3E}">
        <p14:creationId xmlns:p14="http://schemas.microsoft.com/office/powerpoint/2010/main" val="3260853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7AD93-6A20-4046-BC10-64D94CC48414}"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E5DD44-7CC4-43F7-8B8F-34A8655F7C11}" type="slidenum">
              <a:rPr lang="en-US" smtClean="0"/>
              <a:t>‹#›</a:t>
            </a:fld>
            <a:endParaRPr lang="en-US"/>
          </a:p>
        </p:txBody>
      </p:sp>
    </p:spTree>
    <p:extLst>
      <p:ext uri="{BB962C8B-B14F-4D97-AF65-F5344CB8AC3E}">
        <p14:creationId xmlns:p14="http://schemas.microsoft.com/office/powerpoint/2010/main" val="1494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8" y="1092200"/>
            <a:ext cx="15041565" cy="4648200"/>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7875250" y="1092206"/>
            <a:ext cx="25558750" cy="2341245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86008" y="5740406"/>
            <a:ext cx="15041565" cy="18764252"/>
          </a:xfrm>
        </p:spPr>
        <p:txBody>
          <a:bodyPr/>
          <a:lstStyle>
            <a:lvl1pPr marL="0" indent="0">
              <a:buNone/>
              <a:defRPr sz="6400"/>
            </a:lvl1pPr>
            <a:lvl2pPr marL="2089555" indent="0">
              <a:buNone/>
              <a:defRPr sz="5500"/>
            </a:lvl2pPr>
            <a:lvl3pPr marL="4179105" indent="0">
              <a:buNone/>
              <a:defRPr sz="4600"/>
            </a:lvl3pPr>
            <a:lvl4pPr marL="6268660" indent="0">
              <a:buNone/>
              <a:defRPr sz="4100"/>
            </a:lvl4pPr>
            <a:lvl5pPr marL="8358211" indent="0">
              <a:buNone/>
              <a:defRPr sz="4100"/>
            </a:lvl5pPr>
            <a:lvl6pPr marL="10447766" indent="0">
              <a:buNone/>
              <a:defRPr sz="4100"/>
            </a:lvl6pPr>
            <a:lvl7pPr marL="12537320" indent="0">
              <a:buNone/>
              <a:defRPr sz="4100"/>
            </a:lvl7pPr>
            <a:lvl8pPr marL="14626875" indent="0">
              <a:buNone/>
              <a:defRPr sz="4100"/>
            </a:lvl8pPr>
            <a:lvl9pPr marL="16716426"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7AD93-6A20-4046-BC10-64D94CC48414}"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5DD44-7CC4-43F7-8B8F-34A8655F7C11}" type="slidenum">
              <a:rPr lang="en-US" smtClean="0"/>
              <a:t>‹#›</a:t>
            </a:fld>
            <a:endParaRPr lang="en-US"/>
          </a:p>
        </p:txBody>
      </p:sp>
    </p:spTree>
    <p:extLst>
      <p:ext uri="{BB962C8B-B14F-4D97-AF65-F5344CB8AC3E}">
        <p14:creationId xmlns:p14="http://schemas.microsoft.com/office/powerpoint/2010/main" val="8216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1440" y="19202400"/>
            <a:ext cx="27432000" cy="2266952"/>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8961440" y="2451100"/>
            <a:ext cx="27432000" cy="16459200"/>
          </a:xfrm>
        </p:spPr>
        <p:txBody>
          <a:bodyPr/>
          <a:lstStyle>
            <a:lvl1pPr marL="0" indent="0">
              <a:buNone/>
              <a:defRPr sz="14600"/>
            </a:lvl1pPr>
            <a:lvl2pPr marL="2089555" indent="0">
              <a:buNone/>
              <a:defRPr sz="12800"/>
            </a:lvl2pPr>
            <a:lvl3pPr marL="4179105" indent="0">
              <a:buNone/>
              <a:defRPr sz="11000"/>
            </a:lvl3pPr>
            <a:lvl4pPr marL="6268660" indent="0">
              <a:buNone/>
              <a:defRPr sz="9100"/>
            </a:lvl4pPr>
            <a:lvl5pPr marL="8358211" indent="0">
              <a:buNone/>
              <a:defRPr sz="9100"/>
            </a:lvl5pPr>
            <a:lvl6pPr marL="10447766" indent="0">
              <a:buNone/>
              <a:defRPr sz="9100"/>
            </a:lvl6pPr>
            <a:lvl7pPr marL="12537320" indent="0">
              <a:buNone/>
              <a:defRPr sz="9100"/>
            </a:lvl7pPr>
            <a:lvl8pPr marL="14626875" indent="0">
              <a:buNone/>
              <a:defRPr sz="9100"/>
            </a:lvl8pPr>
            <a:lvl9pPr marL="16716426" indent="0">
              <a:buNone/>
              <a:defRPr sz="9100"/>
            </a:lvl9pPr>
          </a:lstStyle>
          <a:p>
            <a:endParaRPr lang="en-US"/>
          </a:p>
        </p:txBody>
      </p:sp>
      <p:sp>
        <p:nvSpPr>
          <p:cNvPr id="4" name="Text Placeholder 3"/>
          <p:cNvSpPr>
            <a:spLocks noGrp="1"/>
          </p:cNvSpPr>
          <p:nvPr>
            <p:ph type="body" sz="half" idx="2"/>
          </p:nvPr>
        </p:nvSpPr>
        <p:spPr>
          <a:xfrm>
            <a:off x="8961440" y="21469352"/>
            <a:ext cx="27432000" cy="3219448"/>
          </a:xfrm>
        </p:spPr>
        <p:txBody>
          <a:bodyPr/>
          <a:lstStyle>
            <a:lvl1pPr marL="0" indent="0">
              <a:buNone/>
              <a:defRPr sz="6400"/>
            </a:lvl1pPr>
            <a:lvl2pPr marL="2089555" indent="0">
              <a:buNone/>
              <a:defRPr sz="5500"/>
            </a:lvl2pPr>
            <a:lvl3pPr marL="4179105" indent="0">
              <a:buNone/>
              <a:defRPr sz="4600"/>
            </a:lvl3pPr>
            <a:lvl4pPr marL="6268660" indent="0">
              <a:buNone/>
              <a:defRPr sz="4100"/>
            </a:lvl4pPr>
            <a:lvl5pPr marL="8358211" indent="0">
              <a:buNone/>
              <a:defRPr sz="4100"/>
            </a:lvl5pPr>
            <a:lvl6pPr marL="10447766" indent="0">
              <a:buNone/>
              <a:defRPr sz="4100"/>
            </a:lvl6pPr>
            <a:lvl7pPr marL="12537320" indent="0">
              <a:buNone/>
              <a:defRPr sz="4100"/>
            </a:lvl7pPr>
            <a:lvl8pPr marL="14626875" indent="0">
              <a:buNone/>
              <a:defRPr sz="4100"/>
            </a:lvl8pPr>
            <a:lvl9pPr marL="16716426"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7AD93-6A20-4046-BC10-64D94CC48414}"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5DD44-7CC4-43F7-8B8F-34A8655F7C11}" type="slidenum">
              <a:rPr lang="en-US" smtClean="0"/>
              <a:t>‹#›</a:t>
            </a:fld>
            <a:endParaRPr lang="en-US"/>
          </a:p>
        </p:txBody>
      </p:sp>
    </p:spTree>
    <p:extLst>
      <p:ext uri="{BB962C8B-B14F-4D97-AF65-F5344CB8AC3E}">
        <p14:creationId xmlns:p14="http://schemas.microsoft.com/office/powerpoint/2010/main" val="1422028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94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0" y="1098552"/>
            <a:ext cx="41148000" cy="4572000"/>
          </a:xfrm>
          <a:prstGeom prst="rect">
            <a:avLst/>
          </a:prstGeom>
        </p:spPr>
        <p:txBody>
          <a:bodyPr vert="horz" lIns="417913" tIns="208954" rIns="417913" bIns="20895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286000" y="6400806"/>
            <a:ext cx="41148000" cy="18103852"/>
          </a:xfrm>
          <a:prstGeom prst="rect">
            <a:avLst/>
          </a:prstGeom>
        </p:spPr>
        <p:txBody>
          <a:bodyPr vert="horz" lIns="417913" tIns="208954" rIns="417913" bIns="2089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286000" y="25425406"/>
            <a:ext cx="10668000" cy="1460500"/>
          </a:xfrm>
          <a:prstGeom prst="rect">
            <a:avLst/>
          </a:prstGeom>
        </p:spPr>
        <p:txBody>
          <a:bodyPr vert="horz" lIns="417913" tIns="208954" rIns="417913" bIns="208954" rtlCol="0" anchor="ctr"/>
          <a:lstStyle>
            <a:lvl1pPr algn="l">
              <a:defRPr sz="5500">
                <a:solidFill>
                  <a:schemeClr val="tx1">
                    <a:tint val="75000"/>
                  </a:schemeClr>
                </a:solidFill>
              </a:defRPr>
            </a:lvl1pPr>
          </a:lstStyle>
          <a:p>
            <a:fld id="{ED47AD93-6A20-4046-BC10-64D94CC48414}" type="datetimeFigureOut">
              <a:rPr lang="en-US" smtClean="0"/>
              <a:t>1/14/2015</a:t>
            </a:fld>
            <a:endParaRPr lang="en-US"/>
          </a:p>
        </p:txBody>
      </p:sp>
      <p:sp>
        <p:nvSpPr>
          <p:cNvPr id="5" name="Footer Placeholder 4"/>
          <p:cNvSpPr>
            <a:spLocks noGrp="1"/>
          </p:cNvSpPr>
          <p:nvPr>
            <p:ph type="ftr" sz="quarter" idx="3"/>
          </p:nvPr>
        </p:nvSpPr>
        <p:spPr>
          <a:xfrm>
            <a:off x="15621000" y="25425406"/>
            <a:ext cx="14478000" cy="1460500"/>
          </a:xfrm>
          <a:prstGeom prst="rect">
            <a:avLst/>
          </a:prstGeom>
        </p:spPr>
        <p:txBody>
          <a:bodyPr vert="horz" lIns="417913" tIns="208954" rIns="417913" bIns="208954"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766000" y="25425406"/>
            <a:ext cx="10668000" cy="1460500"/>
          </a:xfrm>
          <a:prstGeom prst="rect">
            <a:avLst/>
          </a:prstGeom>
        </p:spPr>
        <p:txBody>
          <a:bodyPr vert="horz" lIns="417913" tIns="208954" rIns="417913" bIns="208954" rtlCol="0" anchor="ctr"/>
          <a:lstStyle>
            <a:lvl1pPr algn="r">
              <a:defRPr sz="5500">
                <a:solidFill>
                  <a:schemeClr val="tx1">
                    <a:tint val="75000"/>
                  </a:schemeClr>
                </a:solidFill>
              </a:defRPr>
            </a:lvl1pPr>
          </a:lstStyle>
          <a:p>
            <a:fld id="{3BE5DD44-7CC4-43F7-8B8F-34A8655F7C11}" type="slidenum">
              <a:rPr lang="en-US" smtClean="0"/>
              <a:t>‹#›</a:t>
            </a:fld>
            <a:endParaRPr lang="en-US"/>
          </a:p>
        </p:txBody>
      </p:sp>
    </p:spTree>
    <p:extLst>
      <p:ext uri="{BB962C8B-B14F-4D97-AF65-F5344CB8AC3E}">
        <p14:creationId xmlns:p14="http://schemas.microsoft.com/office/powerpoint/2010/main" val="34888222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179105" rtl="0" eaLnBrk="1" latinLnBrk="0" hangingPunct="1">
        <a:spcBef>
          <a:spcPct val="0"/>
        </a:spcBef>
        <a:buNone/>
        <a:defRPr sz="20100" kern="1200">
          <a:solidFill>
            <a:schemeClr val="tx1"/>
          </a:solidFill>
          <a:latin typeface="+mj-lt"/>
          <a:ea typeface="+mj-ea"/>
          <a:cs typeface="+mj-cs"/>
        </a:defRPr>
      </a:lvl1pPr>
    </p:titleStyle>
    <p:bodyStyle>
      <a:lvl1pPr marL="1567163" indent="-1567163" algn="l" defTabSz="4179105"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5526" indent="-1305971" algn="l" defTabSz="4179105"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3885" indent="-1044775" algn="l" defTabSz="4179105"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3435" indent="-1044775" algn="l" defTabSz="4179105"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402990" indent="-1044775" algn="l" defTabSz="4179105"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92541" indent="-1044775" algn="l" defTabSz="4179105"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2096" indent="-1044775" algn="l" defTabSz="4179105"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71651" indent="-1044775" algn="l" defTabSz="4179105"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61206" indent="-1044775" algn="l" defTabSz="4179105"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9105" rtl="0" eaLnBrk="1" latinLnBrk="0" hangingPunct="1">
        <a:defRPr sz="8200" kern="1200">
          <a:solidFill>
            <a:schemeClr val="tx1"/>
          </a:solidFill>
          <a:latin typeface="+mn-lt"/>
          <a:ea typeface="+mn-ea"/>
          <a:cs typeface="+mn-cs"/>
        </a:defRPr>
      </a:lvl1pPr>
      <a:lvl2pPr marL="2089555" algn="l" defTabSz="4179105" rtl="0" eaLnBrk="1" latinLnBrk="0" hangingPunct="1">
        <a:defRPr sz="8200" kern="1200">
          <a:solidFill>
            <a:schemeClr val="tx1"/>
          </a:solidFill>
          <a:latin typeface="+mn-lt"/>
          <a:ea typeface="+mn-ea"/>
          <a:cs typeface="+mn-cs"/>
        </a:defRPr>
      </a:lvl2pPr>
      <a:lvl3pPr marL="4179105" algn="l" defTabSz="4179105" rtl="0" eaLnBrk="1" latinLnBrk="0" hangingPunct="1">
        <a:defRPr sz="8200" kern="1200">
          <a:solidFill>
            <a:schemeClr val="tx1"/>
          </a:solidFill>
          <a:latin typeface="+mn-lt"/>
          <a:ea typeface="+mn-ea"/>
          <a:cs typeface="+mn-cs"/>
        </a:defRPr>
      </a:lvl3pPr>
      <a:lvl4pPr marL="6268660" algn="l" defTabSz="4179105" rtl="0" eaLnBrk="1" latinLnBrk="0" hangingPunct="1">
        <a:defRPr sz="8200" kern="1200">
          <a:solidFill>
            <a:schemeClr val="tx1"/>
          </a:solidFill>
          <a:latin typeface="+mn-lt"/>
          <a:ea typeface="+mn-ea"/>
          <a:cs typeface="+mn-cs"/>
        </a:defRPr>
      </a:lvl4pPr>
      <a:lvl5pPr marL="8358211" algn="l" defTabSz="4179105" rtl="0" eaLnBrk="1" latinLnBrk="0" hangingPunct="1">
        <a:defRPr sz="8200" kern="1200">
          <a:solidFill>
            <a:schemeClr val="tx1"/>
          </a:solidFill>
          <a:latin typeface="+mn-lt"/>
          <a:ea typeface="+mn-ea"/>
          <a:cs typeface="+mn-cs"/>
        </a:defRPr>
      </a:lvl5pPr>
      <a:lvl6pPr marL="10447766" algn="l" defTabSz="4179105" rtl="0" eaLnBrk="1" latinLnBrk="0" hangingPunct="1">
        <a:defRPr sz="8200" kern="1200">
          <a:solidFill>
            <a:schemeClr val="tx1"/>
          </a:solidFill>
          <a:latin typeface="+mn-lt"/>
          <a:ea typeface="+mn-ea"/>
          <a:cs typeface="+mn-cs"/>
        </a:defRPr>
      </a:lvl6pPr>
      <a:lvl7pPr marL="12537320" algn="l" defTabSz="4179105" rtl="0" eaLnBrk="1" latinLnBrk="0" hangingPunct="1">
        <a:defRPr sz="8200" kern="1200">
          <a:solidFill>
            <a:schemeClr val="tx1"/>
          </a:solidFill>
          <a:latin typeface="+mn-lt"/>
          <a:ea typeface="+mn-ea"/>
          <a:cs typeface="+mn-cs"/>
        </a:defRPr>
      </a:lvl7pPr>
      <a:lvl8pPr marL="14626875" algn="l" defTabSz="4179105" rtl="0" eaLnBrk="1" latinLnBrk="0" hangingPunct="1">
        <a:defRPr sz="8200" kern="1200">
          <a:solidFill>
            <a:schemeClr val="tx1"/>
          </a:solidFill>
          <a:latin typeface="+mn-lt"/>
          <a:ea typeface="+mn-ea"/>
          <a:cs typeface="+mn-cs"/>
        </a:defRPr>
      </a:lvl8pPr>
      <a:lvl9pPr marL="16716426" algn="l" defTabSz="4179105"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990600" y="5181601"/>
            <a:ext cx="10087154" cy="10410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028700" y="16668212"/>
            <a:ext cx="20688300" cy="102497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2194500" y="20837278"/>
            <a:ext cx="12706350" cy="55279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2137350" y="5200651"/>
            <a:ext cx="12763500" cy="1455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0"/>
            <a:ext cx="45720000" cy="44237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29" y="407223"/>
            <a:ext cx="2493593" cy="3477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2286000" y="609600"/>
            <a:ext cx="41148000" cy="2746663"/>
          </a:xfrm>
        </p:spPr>
        <p:txBody>
          <a:bodyPr>
            <a:noAutofit/>
          </a:bodyPr>
          <a:lstStyle/>
          <a:p>
            <a:r>
              <a:rPr lang="en-US" sz="9600" b="1" dirty="0">
                <a:solidFill>
                  <a:schemeClr val="bg1"/>
                </a:solidFill>
                <a:latin typeface="Arial" pitchFamily="34" charset="0"/>
                <a:cs typeface="Arial" pitchFamily="34" charset="0"/>
              </a:rPr>
              <a:t>Recurrent Silent Thyroiditis as a </a:t>
            </a:r>
            <a:r>
              <a:rPr lang="en-US" sz="9600" b="1" dirty="0" err="1">
                <a:solidFill>
                  <a:schemeClr val="bg1"/>
                </a:solidFill>
                <a:latin typeface="Arial" pitchFamily="34" charset="0"/>
                <a:cs typeface="Arial" pitchFamily="34" charset="0"/>
              </a:rPr>
              <a:t>Sequela</a:t>
            </a:r>
            <a:r>
              <a:rPr lang="en-US" sz="9600" b="1" dirty="0">
                <a:solidFill>
                  <a:schemeClr val="bg1"/>
                </a:solidFill>
                <a:latin typeface="Arial" pitchFamily="34" charset="0"/>
                <a:cs typeface="Arial" pitchFamily="34" charset="0"/>
              </a:rPr>
              <a:t> of Postpartum </a:t>
            </a:r>
            <a:r>
              <a:rPr lang="en-US" sz="9600" b="1" dirty="0" smtClean="0">
                <a:solidFill>
                  <a:schemeClr val="bg1"/>
                </a:solidFill>
                <a:latin typeface="Arial" pitchFamily="34" charset="0"/>
                <a:cs typeface="Arial" pitchFamily="34" charset="0"/>
              </a:rPr>
              <a:t>Thyroiditis</a:t>
            </a:r>
            <a:r>
              <a:rPr lang="en-US" sz="10500" dirty="0">
                <a:latin typeface="Arial" pitchFamily="34" charset="0"/>
                <a:cs typeface="Arial" pitchFamily="34" charset="0"/>
              </a:rPr>
              <a:t/>
            </a:r>
            <a:br>
              <a:rPr lang="en-US" sz="10500" dirty="0">
                <a:latin typeface="Arial" pitchFamily="34" charset="0"/>
                <a:cs typeface="Arial" pitchFamily="34" charset="0"/>
              </a:rPr>
            </a:br>
            <a:endParaRPr lang="en-US" sz="10500" dirty="0">
              <a:latin typeface="Arial" pitchFamily="34" charset="0"/>
              <a:cs typeface="Arial" pitchFamily="34" charset="0"/>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91000" y="1924749"/>
            <a:ext cx="3200400" cy="2254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338017" y="2045523"/>
            <a:ext cx="31013400" cy="1839606"/>
          </a:xfrm>
          <a:prstGeom prst="rect">
            <a:avLst/>
          </a:prstGeom>
          <a:noFill/>
        </p:spPr>
        <p:txBody>
          <a:bodyPr wrap="square" rtlCol="0">
            <a:spAutoFit/>
          </a:bodyPr>
          <a:lstStyle/>
          <a:p>
            <a:pPr algn="ctr">
              <a:lnSpc>
                <a:spcPct val="150000"/>
              </a:lnSpc>
            </a:pPr>
            <a:r>
              <a:rPr lang="en-US" sz="4000" b="1" dirty="0" err="1" smtClean="0">
                <a:solidFill>
                  <a:schemeClr val="bg1"/>
                </a:solidFill>
                <a:latin typeface="Arial" pitchFamily="34" charset="0"/>
                <a:cs typeface="Arial" pitchFamily="34" charset="0"/>
              </a:rPr>
              <a:t>Preaw</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Hanseree</a:t>
            </a:r>
            <a:r>
              <a:rPr lang="en-US" sz="4000" b="1" dirty="0" smtClean="0">
                <a:solidFill>
                  <a:schemeClr val="bg1"/>
                </a:solidFill>
                <a:latin typeface="Arial" pitchFamily="34" charset="0"/>
                <a:cs typeface="Arial" pitchFamily="34" charset="0"/>
              </a:rPr>
              <a:t>, MD, Vincent Salvador, MD, </a:t>
            </a:r>
            <a:r>
              <a:rPr lang="en-US" sz="4000" b="1" dirty="0" err="1" smtClean="0">
                <a:solidFill>
                  <a:schemeClr val="bg1"/>
                </a:solidFill>
                <a:latin typeface="Arial" pitchFamily="34" charset="0"/>
                <a:cs typeface="Arial" pitchFamily="34" charset="0"/>
              </a:rPr>
              <a:t>Issac</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Sachmechi</a:t>
            </a:r>
            <a:r>
              <a:rPr lang="en-US" sz="4000" b="1" dirty="0" smtClean="0">
                <a:solidFill>
                  <a:schemeClr val="bg1"/>
                </a:solidFill>
                <a:latin typeface="Arial" pitchFamily="34" charset="0"/>
                <a:cs typeface="Arial" pitchFamily="34" charset="0"/>
              </a:rPr>
              <a:t>, MD, FACE, Paul Kim, MD, FACE</a:t>
            </a:r>
            <a:r>
              <a:rPr lang="en-US" sz="4000" dirty="0" smtClean="0">
                <a:solidFill>
                  <a:schemeClr val="bg1"/>
                </a:solidFill>
                <a:latin typeface="Arial" pitchFamily="34" charset="0"/>
                <a:cs typeface="Arial" pitchFamily="34" charset="0"/>
              </a:rPr>
              <a:t/>
            </a:r>
            <a:br>
              <a:rPr lang="en-US" sz="4000" dirty="0" smtClean="0">
                <a:solidFill>
                  <a:schemeClr val="bg1"/>
                </a:solidFill>
                <a:latin typeface="Arial" pitchFamily="34" charset="0"/>
                <a:cs typeface="Arial" pitchFamily="34" charset="0"/>
              </a:rPr>
            </a:br>
            <a:r>
              <a:rPr lang="en-US" sz="4000" b="1" i="1" dirty="0" smtClean="0">
                <a:solidFill>
                  <a:schemeClr val="bg1"/>
                </a:solidFill>
                <a:latin typeface="Arial" pitchFamily="34" charset="0"/>
                <a:cs typeface="Arial" pitchFamily="34" charset="0"/>
              </a:rPr>
              <a:t>Department of Medicine, Icahn School of Medicine at Mount </a:t>
            </a:r>
            <a:r>
              <a:rPr lang="en-US" sz="4000" b="1" i="1" dirty="0" err="1" smtClean="0">
                <a:solidFill>
                  <a:schemeClr val="bg1"/>
                </a:solidFill>
                <a:latin typeface="Arial" pitchFamily="34" charset="0"/>
                <a:cs typeface="Arial" pitchFamily="34" charset="0"/>
              </a:rPr>
              <a:t>Sinai,Queens</a:t>
            </a:r>
            <a:r>
              <a:rPr lang="en-US" sz="4000" b="1" i="1" dirty="0" smtClean="0">
                <a:solidFill>
                  <a:schemeClr val="bg1"/>
                </a:solidFill>
                <a:latin typeface="Arial" pitchFamily="34" charset="0"/>
                <a:cs typeface="Arial" pitchFamily="34" charset="0"/>
              </a:rPr>
              <a:t> Hospital Center</a:t>
            </a:r>
            <a:endParaRPr lang="en-US" sz="4000" dirty="0">
              <a:solidFill>
                <a:schemeClr val="bg1"/>
              </a:solidFill>
            </a:endParaRPr>
          </a:p>
        </p:txBody>
      </p:sp>
      <p:sp>
        <p:nvSpPr>
          <p:cNvPr id="10" name="TextBox 9"/>
          <p:cNvSpPr txBox="1"/>
          <p:nvPr/>
        </p:nvSpPr>
        <p:spPr>
          <a:xfrm>
            <a:off x="1524000" y="7281659"/>
            <a:ext cx="8686800" cy="8094524"/>
          </a:xfrm>
          <a:prstGeom prst="rect">
            <a:avLst/>
          </a:prstGeom>
          <a:solidFill>
            <a:schemeClr val="bg1"/>
          </a:solidFill>
        </p:spPr>
        <p:txBody>
          <a:bodyPr wrap="square" rtlCol="0">
            <a:spAutoFit/>
          </a:bodyPr>
          <a:lstStyle/>
          <a:p>
            <a:pPr algn="just"/>
            <a:r>
              <a:rPr lang="en-US" sz="4000" dirty="0" smtClean="0"/>
              <a:t>Thyroiditis </a:t>
            </a:r>
            <a:r>
              <a:rPr lang="en-US" sz="4000" dirty="0"/>
              <a:t>encompasses a group of disorders characterized by thyroid inflammation. Though clinically indistinguishable from silent thyroiditis, postpartum thyroiditis occurs in women within 12 months after delivery. Recurrent postpartum thyroiditis in subsequent pregnancies is common, but recurrent silent thyroiditis is rare. We reported a case of patient with recurrent episodes of thyroiditis, unrelated to pregnancy, after an episode of postpartum thyroiditis</a:t>
            </a:r>
            <a:r>
              <a:rPr lang="en-US" sz="4000" dirty="0" smtClean="0"/>
              <a:t>.</a:t>
            </a:r>
            <a:endParaRPr lang="en-US" sz="4000" dirty="0"/>
          </a:p>
        </p:txBody>
      </p:sp>
      <p:graphicFrame>
        <p:nvGraphicFramePr>
          <p:cNvPr id="11" name="Table 10"/>
          <p:cNvGraphicFramePr>
            <a:graphicFrameLocks noGrp="1"/>
          </p:cNvGraphicFramePr>
          <p:nvPr>
            <p:extLst>
              <p:ext uri="{D42A27DB-BD31-4B8C-83A1-F6EECF244321}">
                <p14:modId xmlns:p14="http://schemas.microsoft.com/office/powerpoint/2010/main" val="390438489"/>
              </p:ext>
            </p:extLst>
          </p:nvPr>
        </p:nvGraphicFramePr>
        <p:xfrm>
          <a:off x="12268199" y="5170902"/>
          <a:ext cx="18897602" cy="9535697"/>
        </p:xfrm>
        <a:graphic>
          <a:graphicData uri="http://schemas.openxmlformats.org/drawingml/2006/table">
            <a:tbl>
              <a:tblPr firstRow="1" firstCol="1" bandRow="1">
                <a:tableStyleId>{93296810-A885-4BE3-A3E7-6D5BEEA58F35}</a:tableStyleId>
              </a:tblPr>
              <a:tblGrid>
                <a:gridCol w="3922497"/>
                <a:gridCol w="2732273"/>
                <a:gridCol w="2734145"/>
                <a:gridCol w="2732273"/>
                <a:gridCol w="2734145"/>
                <a:gridCol w="4042269"/>
              </a:tblGrid>
              <a:tr h="1542325">
                <a:tc>
                  <a:txBody>
                    <a:bodyPr/>
                    <a:lstStyle/>
                    <a:p>
                      <a:pPr marL="0" marR="0" algn="ctr">
                        <a:lnSpc>
                          <a:spcPct val="115000"/>
                        </a:lnSpc>
                        <a:spcBef>
                          <a:spcPts val="0"/>
                        </a:spcBef>
                        <a:spcAft>
                          <a:spcPts val="0"/>
                        </a:spcAft>
                      </a:pPr>
                      <a:r>
                        <a:rPr lang="en-US" sz="2800" dirty="0">
                          <a:solidFill>
                            <a:schemeClr val="tx1"/>
                          </a:solidFill>
                          <a:effectLst/>
                        </a:rPr>
                        <a:t>Date</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solidFill>
                            <a:schemeClr val="tx1"/>
                          </a:solidFill>
                          <a:effectLst/>
                        </a:rPr>
                        <a:t>Free T4</a:t>
                      </a:r>
                    </a:p>
                    <a:p>
                      <a:pPr marL="0" marR="0" algn="ctr">
                        <a:lnSpc>
                          <a:spcPct val="115000"/>
                        </a:lnSpc>
                        <a:spcBef>
                          <a:spcPts val="0"/>
                        </a:spcBef>
                        <a:spcAft>
                          <a:spcPts val="0"/>
                        </a:spcAft>
                      </a:pPr>
                      <a:r>
                        <a:rPr lang="en-US" sz="2600" dirty="0">
                          <a:solidFill>
                            <a:schemeClr val="tx1"/>
                          </a:solidFill>
                          <a:effectLst/>
                        </a:rPr>
                        <a:t>(0.58-1.64 </a:t>
                      </a:r>
                      <a:r>
                        <a:rPr lang="en-US" sz="2600" dirty="0" err="1">
                          <a:solidFill>
                            <a:schemeClr val="tx1"/>
                          </a:solidFill>
                          <a:effectLst/>
                        </a:rPr>
                        <a:t>ng</a:t>
                      </a:r>
                      <a:r>
                        <a:rPr lang="en-US" sz="2600" dirty="0">
                          <a:solidFill>
                            <a:schemeClr val="tx1"/>
                          </a:solidFill>
                          <a:effectLst/>
                        </a:rPr>
                        <a:t>/</a:t>
                      </a:r>
                      <a:r>
                        <a:rPr lang="en-US" sz="2600" dirty="0" err="1">
                          <a:solidFill>
                            <a:schemeClr val="tx1"/>
                          </a:solidFill>
                          <a:effectLst/>
                        </a:rPr>
                        <a:t>dL</a:t>
                      </a:r>
                      <a:r>
                        <a:rPr lang="en-US" sz="2600" dirty="0">
                          <a:solidFill>
                            <a:schemeClr val="tx1"/>
                          </a:solidFill>
                          <a:effectLst/>
                        </a:rPr>
                        <a:t>)</a:t>
                      </a:r>
                      <a:endParaRPr lang="en-US" sz="26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solidFill>
                            <a:schemeClr val="tx1"/>
                          </a:solidFill>
                          <a:effectLst/>
                        </a:rPr>
                        <a:t>T3</a:t>
                      </a:r>
                    </a:p>
                    <a:p>
                      <a:pPr marL="0" marR="0" algn="ctr">
                        <a:lnSpc>
                          <a:spcPct val="115000"/>
                        </a:lnSpc>
                        <a:spcBef>
                          <a:spcPts val="0"/>
                        </a:spcBef>
                        <a:spcAft>
                          <a:spcPts val="0"/>
                        </a:spcAft>
                      </a:pPr>
                      <a:r>
                        <a:rPr lang="en-US" sz="2800" dirty="0">
                          <a:solidFill>
                            <a:schemeClr val="tx1"/>
                          </a:solidFill>
                          <a:effectLst/>
                        </a:rPr>
                        <a:t>(87-178 </a:t>
                      </a:r>
                      <a:r>
                        <a:rPr lang="en-US" sz="2800" dirty="0" err="1">
                          <a:solidFill>
                            <a:schemeClr val="tx1"/>
                          </a:solidFill>
                          <a:effectLst/>
                        </a:rPr>
                        <a:t>ng</a:t>
                      </a:r>
                      <a:r>
                        <a:rPr lang="en-US" sz="2800" dirty="0">
                          <a:solidFill>
                            <a:schemeClr val="tx1"/>
                          </a:solidFill>
                          <a:effectLst/>
                        </a:rPr>
                        <a:t>/</a:t>
                      </a:r>
                      <a:r>
                        <a:rPr lang="en-US" sz="2800" dirty="0" err="1">
                          <a:solidFill>
                            <a:schemeClr val="tx1"/>
                          </a:solidFill>
                          <a:effectLst/>
                        </a:rPr>
                        <a:t>dL</a:t>
                      </a:r>
                      <a:r>
                        <a:rPr lang="en-US" sz="2800" dirty="0">
                          <a:solidFill>
                            <a:schemeClr val="tx1"/>
                          </a:solidFill>
                          <a:effectLst/>
                        </a:rPr>
                        <a:t>)</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solidFill>
                            <a:schemeClr val="tx1"/>
                          </a:solidFill>
                          <a:effectLst/>
                        </a:rPr>
                        <a:t>TSH</a:t>
                      </a:r>
                    </a:p>
                    <a:p>
                      <a:pPr marL="0" marR="0" algn="ctr">
                        <a:lnSpc>
                          <a:spcPct val="115000"/>
                        </a:lnSpc>
                        <a:spcBef>
                          <a:spcPts val="0"/>
                        </a:spcBef>
                        <a:spcAft>
                          <a:spcPts val="0"/>
                        </a:spcAft>
                      </a:pPr>
                      <a:r>
                        <a:rPr lang="en-US" sz="2600" dirty="0">
                          <a:solidFill>
                            <a:schemeClr val="tx1"/>
                          </a:solidFill>
                          <a:effectLst/>
                        </a:rPr>
                        <a:t>(0.35-3.5 </a:t>
                      </a:r>
                      <a:r>
                        <a:rPr lang="en-US" sz="2600" dirty="0" err="1">
                          <a:solidFill>
                            <a:schemeClr val="tx1"/>
                          </a:solidFill>
                          <a:effectLst/>
                        </a:rPr>
                        <a:t>mIU</a:t>
                      </a:r>
                      <a:r>
                        <a:rPr lang="en-US" sz="2600" dirty="0">
                          <a:solidFill>
                            <a:schemeClr val="tx1"/>
                          </a:solidFill>
                          <a:effectLst/>
                        </a:rPr>
                        <a:t>/mL)</a:t>
                      </a:r>
                      <a:endParaRPr lang="en-US" sz="26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solidFill>
                            <a:schemeClr val="tx1"/>
                          </a:solidFill>
                          <a:effectLst/>
                        </a:rPr>
                        <a:t>24-h RAIU</a:t>
                      </a:r>
                    </a:p>
                    <a:p>
                      <a:pPr marL="0" marR="0" algn="ctr">
                        <a:lnSpc>
                          <a:spcPct val="115000"/>
                        </a:lnSpc>
                        <a:spcBef>
                          <a:spcPts val="0"/>
                        </a:spcBef>
                        <a:spcAft>
                          <a:spcPts val="0"/>
                        </a:spcAft>
                      </a:pPr>
                      <a:r>
                        <a:rPr lang="en-US" sz="2800" dirty="0">
                          <a:solidFill>
                            <a:schemeClr val="tx1"/>
                          </a:solidFill>
                          <a:effectLst/>
                        </a:rPr>
                        <a:t>(15-40%)</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solidFill>
                            <a:schemeClr val="tx1"/>
                          </a:solidFill>
                          <a:effectLst/>
                        </a:rPr>
                        <a:t>Diagnosis</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r>
              <a:tr h="1261751">
                <a:tc>
                  <a:txBody>
                    <a:bodyPr/>
                    <a:lstStyle/>
                    <a:p>
                      <a:pPr marL="0" marR="0" algn="ctr">
                        <a:lnSpc>
                          <a:spcPct val="115000"/>
                        </a:lnSpc>
                        <a:spcBef>
                          <a:spcPts val="0"/>
                        </a:spcBef>
                        <a:spcAft>
                          <a:spcPts val="0"/>
                        </a:spcAft>
                      </a:pPr>
                      <a:r>
                        <a:rPr lang="en-US" sz="2800" dirty="0">
                          <a:solidFill>
                            <a:schemeClr val="tx1"/>
                          </a:solidFill>
                          <a:effectLst/>
                        </a:rPr>
                        <a:t>November 2010</a:t>
                      </a:r>
                    </a:p>
                    <a:p>
                      <a:pPr marL="0" marR="0" algn="ctr">
                        <a:lnSpc>
                          <a:spcPct val="115000"/>
                        </a:lnSpc>
                        <a:spcBef>
                          <a:spcPts val="0"/>
                        </a:spcBef>
                        <a:spcAft>
                          <a:spcPts val="0"/>
                        </a:spcAft>
                      </a:pPr>
                      <a:r>
                        <a:rPr lang="en-US" sz="2800" dirty="0">
                          <a:solidFill>
                            <a:schemeClr val="tx1"/>
                          </a:solidFill>
                          <a:effectLst/>
                        </a:rPr>
                        <a:t>(1 month postpartum)</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effectLst/>
                        </a:rPr>
                        <a:t>0.76</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157</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a:effectLst/>
                        </a:rPr>
                        <a:t>1.05</a:t>
                      </a:r>
                      <a:endParaRPr lang="en-US" sz="280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27.4%</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err="1">
                          <a:effectLst/>
                        </a:rPr>
                        <a:t>Euthyroid</a:t>
                      </a:r>
                      <a:endParaRPr lang="en-US" sz="2800" dirty="0">
                        <a:effectLst/>
                        <a:latin typeface="Calibri"/>
                        <a:ea typeface="Calibri"/>
                        <a:cs typeface="Cordia New"/>
                      </a:endParaRPr>
                    </a:p>
                  </a:txBody>
                  <a:tcPr marL="68580" marR="68580" marT="0" marB="0" anchor="ctr"/>
                </a:tc>
              </a:tr>
              <a:tr h="1261751">
                <a:tc>
                  <a:txBody>
                    <a:bodyPr/>
                    <a:lstStyle/>
                    <a:p>
                      <a:pPr marL="0" marR="0" algn="ctr">
                        <a:lnSpc>
                          <a:spcPct val="115000"/>
                        </a:lnSpc>
                        <a:spcBef>
                          <a:spcPts val="0"/>
                        </a:spcBef>
                        <a:spcAft>
                          <a:spcPts val="0"/>
                        </a:spcAft>
                      </a:pPr>
                      <a:r>
                        <a:rPr lang="en-US" sz="2800" dirty="0">
                          <a:solidFill>
                            <a:schemeClr val="tx1"/>
                          </a:solidFill>
                          <a:effectLst/>
                        </a:rPr>
                        <a:t>March 2011</a:t>
                      </a:r>
                    </a:p>
                    <a:p>
                      <a:pPr marL="0" marR="0" algn="ctr">
                        <a:lnSpc>
                          <a:spcPct val="115000"/>
                        </a:lnSpc>
                        <a:spcBef>
                          <a:spcPts val="0"/>
                        </a:spcBef>
                        <a:spcAft>
                          <a:spcPts val="0"/>
                        </a:spcAft>
                      </a:pPr>
                      <a:r>
                        <a:rPr lang="en-US" sz="2800" dirty="0">
                          <a:solidFill>
                            <a:schemeClr val="tx1"/>
                          </a:solidFill>
                          <a:effectLst/>
                        </a:rPr>
                        <a:t>(5 months postpartum)</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effectLst/>
                        </a:rPr>
                        <a:t>2.09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212.6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0.00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0.6%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b="1" dirty="0">
                          <a:effectLst/>
                        </a:rPr>
                        <a:t>Postpartum Thyroiditis</a:t>
                      </a:r>
                      <a:endParaRPr lang="en-US" sz="2800" b="1" dirty="0">
                        <a:effectLst/>
                        <a:latin typeface="Calibri"/>
                        <a:ea typeface="Calibri"/>
                        <a:cs typeface="Cordia New"/>
                      </a:endParaRPr>
                    </a:p>
                  </a:txBody>
                  <a:tcPr marL="68580" marR="68580" marT="0" marB="0" anchor="ctr"/>
                </a:tc>
              </a:tr>
              <a:tr h="736592">
                <a:tc>
                  <a:txBody>
                    <a:bodyPr/>
                    <a:lstStyle/>
                    <a:p>
                      <a:pPr marL="0" marR="0" algn="ctr">
                        <a:lnSpc>
                          <a:spcPct val="115000"/>
                        </a:lnSpc>
                        <a:spcBef>
                          <a:spcPts val="0"/>
                        </a:spcBef>
                        <a:spcAft>
                          <a:spcPts val="0"/>
                        </a:spcAft>
                      </a:pPr>
                      <a:r>
                        <a:rPr lang="en-US" sz="2800" dirty="0">
                          <a:solidFill>
                            <a:schemeClr val="tx1"/>
                          </a:solidFill>
                          <a:effectLst/>
                        </a:rPr>
                        <a:t>December 2011</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effectLst/>
                        </a:rPr>
                        <a:t>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2.98</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a:effectLst/>
                        </a:rPr>
                        <a:t> </a:t>
                      </a:r>
                      <a:endParaRPr lang="en-US" sz="280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err="1">
                          <a:effectLst/>
                        </a:rPr>
                        <a:t>Euthyroid</a:t>
                      </a:r>
                      <a:endParaRPr lang="en-US" sz="2800" dirty="0">
                        <a:effectLst/>
                        <a:latin typeface="Calibri"/>
                        <a:ea typeface="Calibri"/>
                        <a:cs typeface="Cordia New"/>
                      </a:endParaRPr>
                    </a:p>
                  </a:txBody>
                  <a:tcPr marL="68580" marR="68580" marT="0" marB="0" anchor="ctr"/>
                </a:tc>
              </a:tr>
              <a:tr h="1261751">
                <a:tc>
                  <a:txBody>
                    <a:bodyPr/>
                    <a:lstStyle/>
                    <a:p>
                      <a:pPr marL="0" marR="0" algn="ctr">
                        <a:lnSpc>
                          <a:spcPct val="115000"/>
                        </a:lnSpc>
                        <a:spcBef>
                          <a:spcPts val="0"/>
                        </a:spcBef>
                        <a:spcAft>
                          <a:spcPts val="0"/>
                        </a:spcAft>
                      </a:pPr>
                      <a:r>
                        <a:rPr lang="en-US" sz="2800" dirty="0">
                          <a:solidFill>
                            <a:schemeClr val="tx1"/>
                          </a:solidFill>
                          <a:effectLst/>
                        </a:rPr>
                        <a:t>May 2012</a:t>
                      </a:r>
                    </a:p>
                    <a:p>
                      <a:pPr marL="0" marR="0" algn="ctr">
                        <a:lnSpc>
                          <a:spcPct val="115000"/>
                        </a:lnSpc>
                        <a:spcBef>
                          <a:spcPts val="0"/>
                        </a:spcBef>
                        <a:spcAft>
                          <a:spcPts val="0"/>
                        </a:spcAft>
                      </a:pPr>
                      <a:r>
                        <a:rPr lang="en-US" sz="2800" dirty="0">
                          <a:solidFill>
                            <a:schemeClr val="tx1"/>
                          </a:solidFill>
                          <a:effectLst/>
                        </a:rPr>
                        <a:t>(19 months postpartum)</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effectLst/>
                        </a:rPr>
                        <a:t>3.10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269.8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0.02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b="1" dirty="0">
                          <a:effectLst/>
                        </a:rPr>
                        <a:t>1</a:t>
                      </a:r>
                      <a:r>
                        <a:rPr lang="en-US" sz="2800" b="1" baseline="30000" dirty="0">
                          <a:effectLst/>
                        </a:rPr>
                        <a:t>st</a:t>
                      </a:r>
                      <a:r>
                        <a:rPr lang="en-US" sz="2800" b="1" dirty="0">
                          <a:effectLst/>
                        </a:rPr>
                        <a:t>  Recurrent Thyroiditis</a:t>
                      </a:r>
                      <a:endParaRPr lang="en-US" sz="2800" b="1" dirty="0">
                        <a:effectLst/>
                        <a:latin typeface="Calibri"/>
                        <a:ea typeface="Calibri"/>
                        <a:cs typeface="Cordia New"/>
                      </a:endParaRPr>
                    </a:p>
                  </a:txBody>
                  <a:tcPr marL="68580" marR="68580" marT="0" marB="0" anchor="ctr"/>
                </a:tc>
              </a:tr>
              <a:tr h="736592">
                <a:tc>
                  <a:txBody>
                    <a:bodyPr/>
                    <a:lstStyle/>
                    <a:p>
                      <a:pPr marL="0" marR="0" algn="ctr">
                        <a:lnSpc>
                          <a:spcPct val="115000"/>
                        </a:lnSpc>
                        <a:spcBef>
                          <a:spcPts val="0"/>
                        </a:spcBef>
                        <a:spcAft>
                          <a:spcPts val="0"/>
                        </a:spcAft>
                      </a:pPr>
                      <a:r>
                        <a:rPr lang="en-US" sz="2800" dirty="0">
                          <a:solidFill>
                            <a:schemeClr val="tx1"/>
                          </a:solidFill>
                          <a:effectLst/>
                        </a:rPr>
                        <a:t>November 2012</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effectLst/>
                        </a:rPr>
                        <a:t>0.93</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2.97</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err="1">
                          <a:effectLst/>
                        </a:rPr>
                        <a:t>Euthyroid</a:t>
                      </a:r>
                      <a:endParaRPr lang="en-US" sz="2800" dirty="0">
                        <a:effectLst/>
                        <a:latin typeface="Calibri"/>
                        <a:ea typeface="Calibri"/>
                        <a:cs typeface="Cordia New"/>
                      </a:endParaRPr>
                    </a:p>
                  </a:txBody>
                  <a:tcPr marL="68580" marR="68580" marT="0" marB="0" anchor="ctr"/>
                </a:tc>
              </a:tr>
              <a:tr h="736592">
                <a:tc>
                  <a:txBody>
                    <a:bodyPr/>
                    <a:lstStyle/>
                    <a:p>
                      <a:pPr marL="0" marR="0" algn="ctr">
                        <a:lnSpc>
                          <a:spcPct val="115000"/>
                        </a:lnSpc>
                        <a:spcBef>
                          <a:spcPts val="0"/>
                        </a:spcBef>
                        <a:spcAft>
                          <a:spcPts val="0"/>
                        </a:spcAft>
                      </a:pPr>
                      <a:r>
                        <a:rPr lang="en-US" sz="2800" dirty="0">
                          <a:solidFill>
                            <a:schemeClr val="tx1"/>
                          </a:solidFill>
                          <a:effectLst/>
                        </a:rPr>
                        <a:t>February 2013</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effectLst/>
                        </a:rPr>
                        <a:t>0.78</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70.28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4.79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Hypothyroid</a:t>
                      </a:r>
                      <a:endParaRPr lang="en-US" sz="2800" dirty="0">
                        <a:effectLst/>
                        <a:latin typeface="Calibri"/>
                        <a:ea typeface="Calibri"/>
                        <a:cs typeface="Cordia New"/>
                      </a:endParaRPr>
                    </a:p>
                  </a:txBody>
                  <a:tcPr marL="68580" marR="68580" marT="0" marB="0" anchor="ctr"/>
                </a:tc>
              </a:tr>
              <a:tr h="1261751">
                <a:tc>
                  <a:txBody>
                    <a:bodyPr/>
                    <a:lstStyle/>
                    <a:p>
                      <a:pPr marL="0" marR="0" algn="ctr">
                        <a:lnSpc>
                          <a:spcPct val="115000"/>
                        </a:lnSpc>
                        <a:spcBef>
                          <a:spcPts val="0"/>
                        </a:spcBef>
                        <a:spcAft>
                          <a:spcPts val="0"/>
                        </a:spcAft>
                      </a:pPr>
                      <a:r>
                        <a:rPr lang="en-US" sz="2800" dirty="0">
                          <a:solidFill>
                            <a:schemeClr val="tx1"/>
                          </a:solidFill>
                          <a:effectLst/>
                        </a:rPr>
                        <a:t>July 2013</a:t>
                      </a:r>
                    </a:p>
                    <a:p>
                      <a:pPr marL="0" marR="0" algn="ctr">
                        <a:lnSpc>
                          <a:spcPct val="115000"/>
                        </a:lnSpc>
                        <a:spcBef>
                          <a:spcPts val="0"/>
                        </a:spcBef>
                        <a:spcAft>
                          <a:spcPts val="0"/>
                        </a:spcAft>
                      </a:pPr>
                      <a:r>
                        <a:rPr lang="en-US" sz="2800" dirty="0">
                          <a:solidFill>
                            <a:schemeClr val="tx1"/>
                          </a:solidFill>
                          <a:effectLst/>
                        </a:rPr>
                        <a:t>(33 months postpartum)</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dirty="0">
                          <a:effectLst/>
                        </a:rPr>
                        <a:t>3.11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0.01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0.8%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b="1" dirty="0">
                          <a:effectLst/>
                        </a:rPr>
                        <a:t>2</a:t>
                      </a:r>
                      <a:r>
                        <a:rPr lang="en-US" sz="2800" b="1" baseline="30000" dirty="0">
                          <a:effectLst/>
                        </a:rPr>
                        <a:t>nd</a:t>
                      </a:r>
                      <a:r>
                        <a:rPr lang="en-US" sz="2800" b="1" dirty="0">
                          <a:effectLst/>
                        </a:rPr>
                        <a:t> Recurrent Thyroiditis</a:t>
                      </a:r>
                      <a:endParaRPr lang="en-US" sz="2800" b="1" dirty="0">
                        <a:effectLst/>
                        <a:latin typeface="Calibri"/>
                        <a:ea typeface="Calibri"/>
                        <a:cs typeface="Cordia New"/>
                      </a:endParaRPr>
                    </a:p>
                  </a:txBody>
                  <a:tcPr marL="68580" marR="68580" marT="0" marB="0" anchor="ctr"/>
                </a:tc>
              </a:tr>
              <a:tr h="736592">
                <a:tc>
                  <a:txBody>
                    <a:bodyPr/>
                    <a:lstStyle/>
                    <a:p>
                      <a:pPr marL="0" marR="0" algn="ctr">
                        <a:lnSpc>
                          <a:spcPct val="115000"/>
                        </a:lnSpc>
                        <a:spcBef>
                          <a:spcPts val="0"/>
                        </a:spcBef>
                        <a:spcAft>
                          <a:spcPts val="0"/>
                        </a:spcAft>
                      </a:pPr>
                      <a:r>
                        <a:rPr lang="en-US" sz="2800" dirty="0">
                          <a:solidFill>
                            <a:schemeClr val="tx1"/>
                          </a:solidFill>
                          <a:effectLst/>
                        </a:rPr>
                        <a:t>September 2013</a:t>
                      </a:r>
                      <a:endParaRPr lang="en-US" sz="2800" dirty="0">
                        <a:solidFill>
                          <a:schemeClr val="tx1"/>
                        </a:solidFill>
                        <a:effectLst/>
                        <a:latin typeface="Calibri"/>
                        <a:ea typeface="Calibri"/>
                        <a:cs typeface="Cordia New"/>
                      </a:endParaRPr>
                    </a:p>
                  </a:txBody>
                  <a:tcPr marL="68580" marR="68580" marT="0" marB="0" anchor="ctr">
                    <a:solidFill>
                      <a:schemeClr val="accent6">
                        <a:lumMod val="60000"/>
                        <a:lumOff val="40000"/>
                      </a:schemeClr>
                    </a:solidFill>
                  </a:tcPr>
                </a:tc>
                <a:tc>
                  <a:txBody>
                    <a:bodyPr/>
                    <a:lstStyle/>
                    <a:p>
                      <a:pPr marL="0" marR="0" algn="ctr">
                        <a:lnSpc>
                          <a:spcPct val="115000"/>
                        </a:lnSpc>
                        <a:spcBef>
                          <a:spcPts val="0"/>
                        </a:spcBef>
                        <a:spcAft>
                          <a:spcPts val="0"/>
                        </a:spcAft>
                      </a:pPr>
                      <a:r>
                        <a:rPr lang="en-US" sz="2800">
                          <a:effectLst/>
                        </a:rPr>
                        <a:t>0.60</a:t>
                      </a:r>
                      <a:endParaRPr lang="en-US" sz="280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0.81</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a:effectLst/>
                        </a:rPr>
                        <a:t> </a:t>
                      </a:r>
                      <a:endParaRPr lang="en-US" sz="2800" dirty="0">
                        <a:effectLst/>
                        <a:latin typeface="Calibri"/>
                        <a:ea typeface="Calibri"/>
                        <a:cs typeface="Cordia New"/>
                      </a:endParaRPr>
                    </a:p>
                  </a:txBody>
                  <a:tcPr marL="68580" marR="68580" marT="0" marB="0" anchor="ctr"/>
                </a:tc>
                <a:tc>
                  <a:txBody>
                    <a:bodyPr/>
                    <a:lstStyle/>
                    <a:p>
                      <a:pPr marL="0" marR="0" algn="ctr">
                        <a:lnSpc>
                          <a:spcPct val="115000"/>
                        </a:lnSpc>
                        <a:spcBef>
                          <a:spcPts val="0"/>
                        </a:spcBef>
                        <a:spcAft>
                          <a:spcPts val="0"/>
                        </a:spcAft>
                      </a:pPr>
                      <a:r>
                        <a:rPr lang="en-US" sz="2800" dirty="0" err="1">
                          <a:effectLst/>
                        </a:rPr>
                        <a:t>Euthyroid</a:t>
                      </a:r>
                      <a:endParaRPr lang="en-US" sz="2800" dirty="0">
                        <a:effectLst/>
                        <a:latin typeface="Calibri"/>
                        <a:ea typeface="Calibri"/>
                        <a:cs typeface="Cordia New"/>
                      </a:endParaRPr>
                    </a:p>
                  </a:txBody>
                  <a:tcPr marL="68580" marR="68580" marT="0" marB="0" anchor="ctr"/>
                </a:tc>
              </a:tr>
            </a:tbl>
          </a:graphicData>
        </a:graphic>
      </p:graphicFrame>
      <p:sp>
        <p:nvSpPr>
          <p:cNvPr id="12" name="TextBox 11"/>
          <p:cNvSpPr txBox="1"/>
          <p:nvPr/>
        </p:nvSpPr>
        <p:spPr>
          <a:xfrm>
            <a:off x="1524000" y="18682842"/>
            <a:ext cx="19507200" cy="8094524"/>
          </a:xfrm>
          <a:prstGeom prst="rect">
            <a:avLst/>
          </a:prstGeom>
          <a:noFill/>
        </p:spPr>
        <p:txBody>
          <a:bodyPr wrap="square" rtlCol="0">
            <a:spAutoFit/>
          </a:bodyPr>
          <a:lstStyle/>
          <a:p>
            <a:pPr algn="just"/>
            <a:r>
              <a:rPr lang="en-US" sz="4000" dirty="0" smtClean="0"/>
              <a:t>A </a:t>
            </a:r>
            <a:r>
              <a:rPr lang="en-US" sz="4000" dirty="0"/>
              <a:t>31-year-old pregnant woman visited the Thyroid clinic for routine follow up of previously diagnosed hyperthyroidism. She remained clinically and biochemically </a:t>
            </a:r>
            <a:r>
              <a:rPr lang="en-US" sz="4000" dirty="0" err="1"/>
              <a:t>euthyroid</a:t>
            </a:r>
            <a:r>
              <a:rPr lang="en-US" sz="4000" dirty="0"/>
              <a:t> during the pregnancy while on </a:t>
            </a:r>
            <a:r>
              <a:rPr lang="en-US" sz="4000" dirty="0" err="1"/>
              <a:t>methimazole</a:t>
            </a:r>
            <a:r>
              <a:rPr lang="en-US" sz="4000" dirty="0"/>
              <a:t> which was discontinued postpartum. Five months after, she was diagnosed with postpartum thyroiditis manifesting with palpitations and tremors. Neck exam was essentially normal. Thyroid panel revealed severely suppressed TSH (0 </a:t>
            </a:r>
            <a:r>
              <a:rPr lang="en-US" sz="4000" dirty="0" err="1"/>
              <a:t>mIU</a:t>
            </a:r>
            <a:r>
              <a:rPr lang="en-US" sz="4000" dirty="0"/>
              <a:t>/mL), elevated free T4 (2.09 </a:t>
            </a:r>
            <a:r>
              <a:rPr lang="en-US" sz="4000" dirty="0" err="1"/>
              <a:t>ng</a:t>
            </a:r>
            <a:r>
              <a:rPr lang="en-US" sz="4000" dirty="0"/>
              <a:t>/</a:t>
            </a:r>
            <a:r>
              <a:rPr lang="en-US" sz="4000" dirty="0" err="1"/>
              <a:t>dL</a:t>
            </a:r>
            <a:r>
              <a:rPr lang="en-US" sz="4000" dirty="0"/>
              <a:t>) and T3 (212.6 </a:t>
            </a:r>
            <a:r>
              <a:rPr lang="en-US" sz="4000" dirty="0" err="1"/>
              <a:t>ng</a:t>
            </a:r>
            <a:r>
              <a:rPr lang="en-US" sz="4000" dirty="0"/>
              <a:t>/</a:t>
            </a:r>
            <a:r>
              <a:rPr lang="en-US" sz="4000" dirty="0" err="1"/>
              <a:t>dL</a:t>
            </a:r>
            <a:r>
              <a:rPr lang="en-US" sz="4000" dirty="0"/>
              <a:t>) twice from their baseline upper normal limits. </a:t>
            </a:r>
            <a:r>
              <a:rPr lang="en-US" sz="4000" dirty="0" err="1"/>
              <a:t>Scintigraphic</a:t>
            </a:r>
            <a:r>
              <a:rPr lang="en-US" sz="4000" dirty="0"/>
              <a:t> thyroid imaging was notable for decreased thyroid uptake (0.6%). Antibodies to thyroglobulin were positive. In two months she became </a:t>
            </a:r>
            <a:r>
              <a:rPr lang="en-US" sz="4000" dirty="0" err="1"/>
              <a:t>euthyroid</a:t>
            </a:r>
            <a:r>
              <a:rPr lang="en-US" sz="4000" dirty="0"/>
              <a:t> which persisted for the next eleven months until she developed the first episode of recurrent thyroiditis. The second episode occurred fourteen months after the previous one. She became </a:t>
            </a:r>
            <a:r>
              <a:rPr lang="en-US" sz="4000" dirty="0" err="1"/>
              <a:t>euthyroid</a:t>
            </a:r>
            <a:r>
              <a:rPr lang="en-US" sz="4000" dirty="0"/>
              <a:t> in the next 2 months. She was offered thyroidectomy or </a:t>
            </a:r>
            <a:r>
              <a:rPr lang="en-US" sz="4000" dirty="0" err="1"/>
              <a:t>radioablative</a:t>
            </a:r>
            <a:r>
              <a:rPr lang="en-US" sz="4000" dirty="0"/>
              <a:t> iodine treatment to which the patient declined at the present. She remains clinically and biochemically </a:t>
            </a:r>
            <a:r>
              <a:rPr lang="en-US" sz="4000" dirty="0" err="1"/>
              <a:t>euthyroid</a:t>
            </a:r>
            <a:r>
              <a:rPr lang="en-US" sz="4000" dirty="0"/>
              <a:t> at this time. </a:t>
            </a:r>
          </a:p>
        </p:txBody>
      </p:sp>
      <p:pic>
        <p:nvPicPr>
          <p:cNvPr id="15" name="Picture 14"/>
          <p:cNvPicPr/>
          <p:nvPr/>
        </p:nvPicPr>
        <p:blipFill>
          <a:blip r:embed="rId4">
            <a:extLst>
              <a:ext uri="{28A0092B-C50C-407E-A947-70E740481C1C}">
                <a14:useLocalDpi xmlns:a14="http://schemas.microsoft.com/office/drawing/2010/main" val="0"/>
              </a:ext>
            </a:extLst>
          </a:blip>
          <a:srcRect/>
          <a:stretch>
            <a:fillRect/>
          </a:stretch>
        </p:blipFill>
        <p:spPr bwMode="auto">
          <a:xfrm>
            <a:off x="23930567" y="16326208"/>
            <a:ext cx="5505450" cy="3371851"/>
          </a:xfrm>
          <a:prstGeom prst="rect">
            <a:avLst/>
          </a:prstGeom>
          <a:noFill/>
          <a:ln>
            <a:noFill/>
          </a:ln>
        </p:spPr>
      </p:pic>
      <p:pic>
        <p:nvPicPr>
          <p:cNvPr id="16" name="Picture 15"/>
          <p:cNvPicPr/>
          <p:nvPr/>
        </p:nvPicPr>
        <p:blipFill>
          <a:blip r:embed="rId5">
            <a:extLst>
              <a:ext uri="{28A0092B-C50C-407E-A947-70E740481C1C}">
                <a14:useLocalDpi xmlns:a14="http://schemas.microsoft.com/office/drawing/2010/main" val="0"/>
              </a:ext>
            </a:extLst>
          </a:blip>
          <a:srcRect/>
          <a:stretch>
            <a:fillRect/>
          </a:stretch>
        </p:blipFill>
        <p:spPr bwMode="auto">
          <a:xfrm>
            <a:off x="24012165" y="21869476"/>
            <a:ext cx="5423852" cy="3170100"/>
          </a:xfrm>
          <a:prstGeom prst="rect">
            <a:avLst/>
          </a:prstGeom>
          <a:noFill/>
          <a:ln>
            <a:noFill/>
          </a:ln>
        </p:spPr>
      </p:pic>
      <p:sp>
        <p:nvSpPr>
          <p:cNvPr id="13" name="TextBox 12"/>
          <p:cNvSpPr txBox="1"/>
          <p:nvPr/>
        </p:nvSpPr>
        <p:spPr>
          <a:xfrm>
            <a:off x="32746950" y="7924800"/>
            <a:ext cx="11544300" cy="11172289"/>
          </a:xfrm>
          <a:prstGeom prst="rect">
            <a:avLst/>
          </a:prstGeom>
          <a:solidFill>
            <a:schemeClr val="bg1"/>
          </a:solidFill>
          <a:ln>
            <a:noFill/>
          </a:ln>
        </p:spPr>
        <p:txBody>
          <a:bodyPr wrap="square" rtlCol="0">
            <a:spAutoFit/>
          </a:bodyPr>
          <a:lstStyle/>
          <a:p>
            <a:pPr algn="just"/>
            <a:r>
              <a:rPr lang="en-US" sz="4000" dirty="0" smtClean="0"/>
              <a:t>The </a:t>
            </a:r>
            <a:r>
              <a:rPr lang="en-US" sz="4000" dirty="0"/>
              <a:t>prevalence of postpartum thyroiditis varies widely from 1.1 to 21.1%. Risk factors that may predispose the development of postpartum thyroiditis are the presence of thyroid peroxidase antibodies, past history of thyroid disease, family history of thyroid disease, and type 1 diabetes mellitus. After a first episode of postpartum thyroiditis, there is a 70% chance of recurrence with subsequent pregnancies in women with positive thyroid peroxidase antibodies. Even though the clinical features of silent thyroiditis are similar to postpartum thyroiditis, the recurrence rate is less than 10%. The largest number of recurrences noted in a single patient is nine. Yamamoto et al. reported a patient with 7 episodes of silent thyroiditis within 4 year period, between 2 episodes of postpartum thyroiditis. We reported the second case of recurrent silent thyroiditis following postpartum thyroiditis.</a:t>
            </a:r>
          </a:p>
        </p:txBody>
      </p:sp>
      <p:sp>
        <p:nvSpPr>
          <p:cNvPr id="14" name="TextBox 13"/>
          <p:cNvSpPr txBox="1"/>
          <p:nvPr/>
        </p:nvSpPr>
        <p:spPr>
          <a:xfrm>
            <a:off x="32746950" y="22908043"/>
            <a:ext cx="11544300" cy="2677656"/>
          </a:xfrm>
          <a:prstGeom prst="rect">
            <a:avLst/>
          </a:prstGeom>
          <a:solidFill>
            <a:schemeClr val="bg1"/>
          </a:solidFill>
          <a:ln>
            <a:noFill/>
          </a:ln>
        </p:spPr>
        <p:txBody>
          <a:bodyPr wrap="square" rtlCol="0">
            <a:spAutoFit/>
          </a:bodyPr>
          <a:lstStyle/>
          <a:p>
            <a:pPr algn="just"/>
            <a:r>
              <a:rPr lang="en-US" sz="4200" dirty="0" smtClean="0"/>
              <a:t>Postpartum </a:t>
            </a:r>
            <a:r>
              <a:rPr lang="en-US" sz="4200" dirty="0"/>
              <a:t>thyroiditis and silent thyroiditis are normally self-limited. Definitive treatment such as </a:t>
            </a:r>
            <a:r>
              <a:rPr lang="en-US" sz="4200" dirty="0" err="1"/>
              <a:t>radioablative</a:t>
            </a:r>
            <a:r>
              <a:rPr lang="en-US" sz="4200" dirty="0"/>
              <a:t> iodine therapy or thyroidectomy may be considered in some cases of recurrent thyroiditis. </a:t>
            </a:r>
          </a:p>
        </p:txBody>
      </p:sp>
      <p:sp>
        <p:nvSpPr>
          <p:cNvPr id="20" name="Rectangle 19"/>
          <p:cNvSpPr/>
          <p:nvPr/>
        </p:nvSpPr>
        <p:spPr>
          <a:xfrm>
            <a:off x="32137350" y="5200651"/>
            <a:ext cx="12763500" cy="20594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2137350" y="20878710"/>
            <a:ext cx="12763500" cy="1828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971549" y="5181601"/>
            <a:ext cx="10106205" cy="17762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028700" y="16477174"/>
            <a:ext cx="20688300" cy="19547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347696" y="5515750"/>
            <a:ext cx="9353910" cy="1107996"/>
          </a:xfrm>
          <a:prstGeom prst="rect">
            <a:avLst/>
          </a:prstGeom>
          <a:noFill/>
        </p:spPr>
        <p:txBody>
          <a:bodyPr wrap="square" rtlCol="0">
            <a:spAutoFit/>
          </a:bodyPr>
          <a:lstStyle/>
          <a:p>
            <a:pPr algn="ctr"/>
            <a:r>
              <a:rPr lang="en-US" sz="6600" b="1" dirty="0" smtClean="0">
                <a:solidFill>
                  <a:schemeClr val="bg1"/>
                </a:solidFill>
              </a:rPr>
              <a:t>Introduction</a:t>
            </a:r>
            <a:endParaRPr lang="en-US" sz="6600" b="1" dirty="0">
              <a:solidFill>
                <a:schemeClr val="bg1"/>
              </a:solidFill>
            </a:endParaRPr>
          </a:p>
        </p:txBody>
      </p:sp>
      <p:sp>
        <p:nvSpPr>
          <p:cNvPr id="25" name="TextBox 24"/>
          <p:cNvSpPr txBox="1"/>
          <p:nvPr/>
        </p:nvSpPr>
        <p:spPr>
          <a:xfrm>
            <a:off x="7010400" y="16873360"/>
            <a:ext cx="8534400" cy="1138773"/>
          </a:xfrm>
          <a:prstGeom prst="rect">
            <a:avLst/>
          </a:prstGeom>
          <a:noFill/>
        </p:spPr>
        <p:txBody>
          <a:bodyPr wrap="square" rtlCol="0">
            <a:spAutoFit/>
          </a:bodyPr>
          <a:lstStyle/>
          <a:p>
            <a:pPr algn="ctr"/>
            <a:r>
              <a:rPr lang="en-US" sz="6800" b="1" dirty="0" smtClean="0">
                <a:solidFill>
                  <a:schemeClr val="bg1"/>
                </a:solidFill>
              </a:rPr>
              <a:t>Case Report</a:t>
            </a:r>
            <a:endParaRPr lang="en-US" sz="6800" b="1" dirty="0">
              <a:solidFill>
                <a:schemeClr val="bg1"/>
              </a:solidFill>
            </a:endParaRPr>
          </a:p>
        </p:txBody>
      </p:sp>
      <p:sp>
        <p:nvSpPr>
          <p:cNvPr id="28" name="TextBox 27"/>
          <p:cNvSpPr txBox="1"/>
          <p:nvPr/>
        </p:nvSpPr>
        <p:spPr>
          <a:xfrm>
            <a:off x="34975800" y="5676356"/>
            <a:ext cx="7086600" cy="1107996"/>
          </a:xfrm>
          <a:prstGeom prst="rect">
            <a:avLst/>
          </a:prstGeom>
          <a:noFill/>
        </p:spPr>
        <p:txBody>
          <a:bodyPr wrap="square" rtlCol="0">
            <a:spAutoFit/>
          </a:bodyPr>
          <a:lstStyle/>
          <a:p>
            <a:pPr algn="ctr"/>
            <a:r>
              <a:rPr lang="en-US" sz="6600" b="1" dirty="0" smtClean="0">
                <a:solidFill>
                  <a:schemeClr val="bg1"/>
                </a:solidFill>
              </a:rPr>
              <a:t>Discussion</a:t>
            </a:r>
            <a:endParaRPr lang="en-US" sz="6600" b="1" dirty="0">
              <a:solidFill>
                <a:schemeClr val="bg1"/>
              </a:solidFill>
            </a:endParaRPr>
          </a:p>
        </p:txBody>
      </p:sp>
      <p:sp>
        <p:nvSpPr>
          <p:cNvPr id="29" name="TextBox 28"/>
          <p:cNvSpPr txBox="1"/>
          <p:nvPr/>
        </p:nvSpPr>
        <p:spPr>
          <a:xfrm>
            <a:off x="35204400" y="21162170"/>
            <a:ext cx="6629400" cy="1107996"/>
          </a:xfrm>
          <a:prstGeom prst="rect">
            <a:avLst/>
          </a:prstGeom>
          <a:noFill/>
        </p:spPr>
        <p:txBody>
          <a:bodyPr wrap="square" rtlCol="0">
            <a:spAutoFit/>
          </a:bodyPr>
          <a:lstStyle/>
          <a:p>
            <a:pPr algn="ctr"/>
            <a:r>
              <a:rPr lang="en-US" sz="6600" b="1" dirty="0" smtClean="0">
                <a:solidFill>
                  <a:schemeClr val="bg1"/>
                </a:solidFill>
              </a:rPr>
              <a:t>Conclusion</a:t>
            </a:r>
            <a:endParaRPr lang="en-US" sz="6600" b="1" dirty="0">
              <a:solidFill>
                <a:schemeClr val="bg1"/>
              </a:solidFill>
            </a:endParaRPr>
          </a:p>
        </p:txBody>
      </p:sp>
      <p:sp>
        <p:nvSpPr>
          <p:cNvPr id="30" name="TextBox 29"/>
          <p:cNvSpPr txBox="1"/>
          <p:nvPr/>
        </p:nvSpPr>
        <p:spPr>
          <a:xfrm>
            <a:off x="12668250" y="14991462"/>
            <a:ext cx="18097500" cy="769441"/>
          </a:xfrm>
          <a:prstGeom prst="rect">
            <a:avLst/>
          </a:prstGeom>
          <a:noFill/>
        </p:spPr>
        <p:txBody>
          <a:bodyPr wrap="square" rtlCol="0">
            <a:spAutoFit/>
          </a:bodyPr>
          <a:lstStyle/>
          <a:p>
            <a:pPr algn="ctr"/>
            <a:r>
              <a:rPr lang="en-US" sz="4400" b="1" dirty="0"/>
              <a:t>Table 1. </a:t>
            </a:r>
            <a:r>
              <a:rPr lang="en-US" sz="4400" dirty="0"/>
              <a:t>Temporal profile of thyroid function test and thyroid uptake scan </a:t>
            </a:r>
          </a:p>
        </p:txBody>
      </p:sp>
      <p:sp>
        <p:nvSpPr>
          <p:cNvPr id="31" name="TextBox 30"/>
          <p:cNvSpPr txBox="1"/>
          <p:nvPr/>
        </p:nvSpPr>
        <p:spPr>
          <a:xfrm>
            <a:off x="22563549" y="20052448"/>
            <a:ext cx="8321083" cy="1569660"/>
          </a:xfrm>
          <a:prstGeom prst="rect">
            <a:avLst/>
          </a:prstGeom>
          <a:noFill/>
        </p:spPr>
        <p:txBody>
          <a:bodyPr wrap="square" rtlCol="0">
            <a:spAutoFit/>
          </a:bodyPr>
          <a:lstStyle/>
          <a:p>
            <a:r>
              <a:rPr lang="en-US" sz="3200" dirty="0"/>
              <a:t>Figure 1. Thyroid scan performed a year prior to presentation of thyroiditis showing normal</a:t>
            </a:r>
          </a:p>
          <a:p>
            <a:r>
              <a:rPr lang="en-US" sz="3200" dirty="0"/>
              <a:t>thyroid gland uptake.</a:t>
            </a:r>
          </a:p>
        </p:txBody>
      </p:sp>
      <p:sp>
        <p:nvSpPr>
          <p:cNvPr id="32" name="TextBox 31"/>
          <p:cNvSpPr txBox="1"/>
          <p:nvPr/>
        </p:nvSpPr>
        <p:spPr>
          <a:xfrm>
            <a:off x="22844716" y="25207706"/>
            <a:ext cx="8321083" cy="1569660"/>
          </a:xfrm>
          <a:prstGeom prst="rect">
            <a:avLst/>
          </a:prstGeom>
          <a:noFill/>
        </p:spPr>
        <p:txBody>
          <a:bodyPr wrap="square" rtlCol="0">
            <a:spAutoFit/>
          </a:bodyPr>
          <a:lstStyle/>
          <a:p>
            <a:r>
              <a:rPr lang="en-US" sz="3200" dirty="0"/>
              <a:t>Figure 2. Thyroid scan during the thyroiditis flare showing no significant tracer uptake. Thyroid gland could not be visualized. </a:t>
            </a:r>
          </a:p>
        </p:txBody>
      </p:sp>
      <p:sp>
        <p:nvSpPr>
          <p:cNvPr id="33" name="Down Arrow 32"/>
          <p:cNvSpPr/>
          <p:nvPr/>
        </p:nvSpPr>
        <p:spPr>
          <a:xfrm>
            <a:off x="23439034" y="8382000"/>
            <a:ext cx="457200" cy="457200"/>
          </a:xfrm>
          <a:prstGeom prst="down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Up Arrow 34"/>
          <p:cNvSpPr/>
          <p:nvPr/>
        </p:nvSpPr>
        <p:spPr>
          <a:xfrm>
            <a:off x="20802600" y="8401050"/>
            <a:ext cx="457200" cy="457200"/>
          </a:xfrm>
          <a:prstGeom prst="up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Up Arrow 48"/>
          <p:cNvSpPr/>
          <p:nvPr/>
        </p:nvSpPr>
        <p:spPr>
          <a:xfrm>
            <a:off x="17945100" y="8382000"/>
            <a:ext cx="457200" cy="457200"/>
          </a:xfrm>
          <a:prstGeom prst="up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Down Arrow 49"/>
          <p:cNvSpPr/>
          <p:nvPr/>
        </p:nvSpPr>
        <p:spPr>
          <a:xfrm>
            <a:off x="26208818" y="8382000"/>
            <a:ext cx="457200" cy="457200"/>
          </a:xfrm>
          <a:prstGeom prst="down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Up Arrow 50"/>
          <p:cNvSpPr/>
          <p:nvPr/>
        </p:nvSpPr>
        <p:spPr>
          <a:xfrm>
            <a:off x="20802600" y="10386696"/>
            <a:ext cx="457200" cy="457200"/>
          </a:xfrm>
          <a:prstGeom prst="up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Up Arrow 51"/>
          <p:cNvSpPr/>
          <p:nvPr/>
        </p:nvSpPr>
        <p:spPr>
          <a:xfrm>
            <a:off x="17945100" y="10386696"/>
            <a:ext cx="457200" cy="457200"/>
          </a:xfrm>
          <a:prstGeom prst="up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Down Arrow 52"/>
          <p:cNvSpPr/>
          <p:nvPr/>
        </p:nvSpPr>
        <p:spPr>
          <a:xfrm>
            <a:off x="23400934" y="10386696"/>
            <a:ext cx="457200" cy="457200"/>
          </a:xfrm>
          <a:prstGeom prst="down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wn Arrow 53"/>
          <p:cNvSpPr/>
          <p:nvPr/>
        </p:nvSpPr>
        <p:spPr>
          <a:xfrm>
            <a:off x="23400934" y="13103178"/>
            <a:ext cx="457200" cy="457200"/>
          </a:xfrm>
          <a:prstGeom prst="down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Down Arrow 54"/>
          <p:cNvSpPr/>
          <p:nvPr/>
        </p:nvSpPr>
        <p:spPr>
          <a:xfrm>
            <a:off x="20802600" y="12058653"/>
            <a:ext cx="457200" cy="457200"/>
          </a:xfrm>
          <a:prstGeom prst="down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Up Arrow 55"/>
          <p:cNvSpPr/>
          <p:nvPr/>
        </p:nvSpPr>
        <p:spPr>
          <a:xfrm>
            <a:off x="17907000" y="13058238"/>
            <a:ext cx="457200" cy="457200"/>
          </a:xfrm>
          <a:prstGeom prst="up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Up Arrow 56"/>
          <p:cNvSpPr/>
          <p:nvPr/>
        </p:nvSpPr>
        <p:spPr>
          <a:xfrm>
            <a:off x="23408468" y="12077705"/>
            <a:ext cx="457200" cy="457200"/>
          </a:xfrm>
          <a:prstGeom prst="up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Down Arrow 57"/>
          <p:cNvSpPr/>
          <p:nvPr/>
        </p:nvSpPr>
        <p:spPr>
          <a:xfrm>
            <a:off x="26208818" y="13152414"/>
            <a:ext cx="457200" cy="457200"/>
          </a:xfrm>
          <a:prstGeom prst="down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6960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7322</TotalTime>
  <Words>607</Words>
  <Application>Microsoft Office PowerPoint</Application>
  <PresentationFormat>Custom</PresentationFormat>
  <Paragraphs>76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Recurrent Silent Thyroiditis as a Sequela of Postpartum Thyroiditis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Recurrent Silent Thyroiditis as a Sequela of Postpartum Thyroiditis Preaw Hanseree, MD, Vincent Salvador, MD, Issac Sachmechi, MD, FACE &amp; Paul Kim, MD, FACE Department of Medicine, Icahn School of Medicine at Mt. Sinai/Queens Hospital Center</dc:title>
  <dc:creator>preaw hanseree</dc:creator>
  <cp:lastModifiedBy>Sukaina Jaffery</cp:lastModifiedBy>
  <cp:revision>19</cp:revision>
  <dcterms:created xsi:type="dcterms:W3CDTF">2014-02-15T20:50:22Z</dcterms:created>
  <dcterms:modified xsi:type="dcterms:W3CDTF">2015-01-14T16:56:05Z</dcterms:modified>
</cp:coreProperties>
</file>