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51B511-45CB-384C-B23B-239EE722008D}" type="datetimeFigureOut">
              <a:rPr lang="en-US" smtClean="0"/>
              <a:t>4/26/2016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9AD163-730E-1E4C-B907-CC1F0C464E74}" type="slidenum">
              <a:rPr lang="en-US" smtClean="0"/>
              <a:t>‹#›</a:t>
            </a:fld>
            <a:endParaRPr lang="en-US"/>
          </a:p>
        </p:txBody>
      </p:sp>
    </p:spTree>
    <p:extLst>
      <p:ext uri="{BB962C8B-B14F-4D97-AF65-F5344CB8AC3E}">
        <p14:creationId xmlns:p14="http://schemas.microsoft.com/office/powerpoint/2010/main" val="38941676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8422F6-12BB-43E4-930A-9A19DDA5AE32}" type="slidenum">
              <a:rPr lang="en-US" smtClean="0"/>
              <a:pPr/>
              <a:t>1</a:t>
            </a:fld>
            <a:endParaRPr lang="en-US"/>
          </a:p>
        </p:txBody>
      </p:sp>
    </p:spTree>
    <p:extLst>
      <p:ext uri="{BB962C8B-B14F-4D97-AF65-F5344CB8AC3E}">
        <p14:creationId xmlns:p14="http://schemas.microsoft.com/office/powerpoint/2010/main" val="2029595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EB9E89-29FE-8545-AAB8-04ED6F302477}"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5320C-6676-1749-AAAE-7B52C6E41F57}" type="slidenum">
              <a:rPr lang="en-US" smtClean="0"/>
              <a:t>‹#›</a:t>
            </a:fld>
            <a:endParaRPr lang="en-US"/>
          </a:p>
        </p:txBody>
      </p:sp>
    </p:spTree>
    <p:extLst>
      <p:ext uri="{BB962C8B-B14F-4D97-AF65-F5344CB8AC3E}">
        <p14:creationId xmlns:p14="http://schemas.microsoft.com/office/powerpoint/2010/main" val="19907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EB9E89-29FE-8545-AAB8-04ED6F302477}"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5320C-6676-1749-AAAE-7B52C6E41F57}" type="slidenum">
              <a:rPr lang="en-US" smtClean="0"/>
              <a:t>‹#›</a:t>
            </a:fld>
            <a:endParaRPr lang="en-US"/>
          </a:p>
        </p:txBody>
      </p:sp>
    </p:spTree>
    <p:extLst>
      <p:ext uri="{BB962C8B-B14F-4D97-AF65-F5344CB8AC3E}">
        <p14:creationId xmlns:p14="http://schemas.microsoft.com/office/powerpoint/2010/main" val="80742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EB9E89-29FE-8545-AAB8-04ED6F302477}"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5320C-6676-1749-AAAE-7B52C6E41F57}" type="slidenum">
              <a:rPr lang="en-US" smtClean="0"/>
              <a:t>‹#›</a:t>
            </a:fld>
            <a:endParaRPr lang="en-US"/>
          </a:p>
        </p:txBody>
      </p:sp>
    </p:spTree>
    <p:extLst>
      <p:ext uri="{BB962C8B-B14F-4D97-AF65-F5344CB8AC3E}">
        <p14:creationId xmlns:p14="http://schemas.microsoft.com/office/powerpoint/2010/main" val="1636023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EB9E89-29FE-8545-AAB8-04ED6F302477}"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5320C-6676-1749-AAAE-7B52C6E41F57}" type="slidenum">
              <a:rPr lang="en-US" smtClean="0"/>
              <a:t>‹#›</a:t>
            </a:fld>
            <a:endParaRPr lang="en-US"/>
          </a:p>
        </p:txBody>
      </p:sp>
    </p:spTree>
    <p:extLst>
      <p:ext uri="{BB962C8B-B14F-4D97-AF65-F5344CB8AC3E}">
        <p14:creationId xmlns:p14="http://schemas.microsoft.com/office/powerpoint/2010/main" val="960020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B9E89-29FE-8545-AAB8-04ED6F302477}"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5320C-6676-1749-AAAE-7B52C6E41F57}" type="slidenum">
              <a:rPr lang="en-US" smtClean="0"/>
              <a:t>‹#›</a:t>
            </a:fld>
            <a:endParaRPr lang="en-US"/>
          </a:p>
        </p:txBody>
      </p:sp>
    </p:spTree>
    <p:extLst>
      <p:ext uri="{BB962C8B-B14F-4D97-AF65-F5344CB8AC3E}">
        <p14:creationId xmlns:p14="http://schemas.microsoft.com/office/powerpoint/2010/main" val="1773083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EB9E89-29FE-8545-AAB8-04ED6F302477}"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5320C-6676-1749-AAAE-7B52C6E41F57}" type="slidenum">
              <a:rPr lang="en-US" smtClean="0"/>
              <a:t>‹#›</a:t>
            </a:fld>
            <a:endParaRPr lang="en-US"/>
          </a:p>
        </p:txBody>
      </p:sp>
    </p:spTree>
    <p:extLst>
      <p:ext uri="{BB962C8B-B14F-4D97-AF65-F5344CB8AC3E}">
        <p14:creationId xmlns:p14="http://schemas.microsoft.com/office/powerpoint/2010/main" val="952101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EB9E89-29FE-8545-AAB8-04ED6F302477}" type="datetimeFigureOut">
              <a:rPr lang="en-US" smtClean="0"/>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65320C-6676-1749-AAAE-7B52C6E41F57}" type="slidenum">
              <a:rPr lang="en-US" smtClean="0"/>
              <a:t>‹#›</a:t>
            </a:fld>
            <a:endParaRPr lang="en-US"/>
          </a:p>
        </p:txBody>
      </p:sp>
    </p:spTree>
    <p:extLst>
      <p:ext uri="{BB962C8B-B14F-4D97-AF65-F5344CB8AC3E}">
        <p14:creationId xmlns:p14="http://schemas.microsoft.com/office/powerpoint/2010/main" val="3890988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EB9E89-29FE-8545-AAB8-04ED6F302477}" type="datetimeFigureOut">
              <a:rPr lang="en-US" smtClean="0"/>
              <a:t>4/26/2016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65320C-6676-1749-AAAE-7B52C6E41F57}" type="slidenum">
              <a:rPr lang="en-US" smtClean="0"/>
              <a:t>‹#›</a:t>
            </a:fld>
            <a:endParaRPr lang="en-US"/>
          </a:p>
        </p:txBody>
      </p:sp>
    </p:spTree>
    <p:extLst>
      <p:ext uri="{BB962C8B-B14F-4D97-AF65-F5344CB8AC3E}">
        <p14:creationId xmlns:p14="http://schemas.microsoft.com/office/powerpoint/2010/main" val="154075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B9E89-29FE-8545-AAB8-04ED6F302477}" type="datetimeFigureOut">
              <a:rPr lang="en-US" smtClean="0"/>
              <a:t>4/26/2016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65320C-6676-1749-AAAE-7B52C6E41F57}" type="slidenum">
              <a:rPr lang="en-US" smtClean="0"/>
              <a:t>‹#›</a:t>
            </a:fld>
            <a:endParaRPr lang="en-US"/>
          </a:p>
        </p:txBody>
      </p:sp>
    </p:spTree>
    <p:extLst>
      <p:ext uri="{BB962C8B-B14F-4D97-AF65-F5344CB8AC3E}">
        <p14:creationId xmlns:p14="http://schemas.microsoft.com/office/powerpoint/2010/main" val="10257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B9E89-29FE-8545-AAB8-04ED6F302477}"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5320C-6676-1749-AAAE-7B52C6E41F57}" type="slidenum">
              <a:rPr lang="en-US" smtClean="0"/>
              <a:t>‹#›</a:t>
            </a:fld>
            <a:endParaRPr lang="en-US"/>
          </a:p>
        </p:txBody>
      </p:sp>
    </p:spTree>
    <p:extLst>
      <p:ext uri="{BB962C8B-B14F-4D97-AF65-F5344CB8AC3E}">
        <p14:creationId xmlns:p14="http://schemas.microsoft.com/office/powerpoint/2010/main" val="44911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B9E89-29FE-8545-AAB8-04ED6F302477}"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5320C-6676-1749-AAAE-7B52C6E41F57}" type="slidenum">
              <a:rPr lang="en-US" smtClean="0"/>
              <a:t>‹#›</a:t>
            </a:fld>
            <a:endParaRPr lang="en-US"/>
          </a:p>
        </p:txBody>
      </p:sp>
    </p:spTree>
    <p:extLst>
      <p:ext uri="{BB962C8B-B14F-4D97-AF65-F5344CB8AC3E}">
        <p14:creationId xmlns:p14="http://schemas.microsoft.com/office/powerpoint/2010/main" val="144684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B9E89-29FE-8545-AAB8-04ED6F302477}" type="datetimeFigureOut">
              <a:rPr lang="en-US" smtClean="0"/>
              <a:t>4/26/2016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5320C-6676-1749-AAAE-7B52C6E41F57}" type="slidenum">
              <a:rPr lang="en-US" smtClean="0"/>
              <a:t>‹#›</a:t>
            </a:fld>
            <a:endParaRPr lang="en-US"/>
          </a:p>
        </p:txBody>
      </p:sp>
    </p:spTree>
    <p:extLst>
      <p:ext uri="{BB962C8B-B14F-4D97-AF65-F5344CB8AC3E}">
        <p14:creationId xmlns:p14="http://schemas.microsoft.com/office/powerpoint/2010/main" val="3181220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6187418" y="1556792"/>
            <a:ext cx="2621244" cy="5040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79" tIns="45689" rIns="91379" bIns="45689" rtlCol="0" anchor="ctr"/>
          <a:lstStyle/>
          <a:p>
            <a:pPr algn="ctr"/>
            <a:endParaRPr lang="en-US"/>
          </a:p>
        </p:txBody>
      </p:sp>
      <p:sp>
        <p:nvSpPr>
          <p:cNvPr id="13" name="Rectangle 12"/>
          <p:cNvSpPr/>
          <p:nvPr/>
        </p:nvSpPr>
        <p:spPr>
          <a:xfrm>
            <a:off x="335339" y="1600225"/>
            <a:ext cx="3139396" cy="498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79" tIns="45689" rIns="91379" bIns="45689" rtlCol="0" anchor="ctr"/>
          <a:lstStyle/>
          <a:p>
            <a:pPr algn="ctr"/>
            <a:endParaRPr lang="en-US"/>
          </a:p>
        </p:txBody>
      </p:sp>
      <p:sp>
        <p:nvSpPr>
          <p:cNvPr id="12" name="Rectangle 11"/>
          <p:cNvSpPr/>
          <p:nvPr/>
        </p:nvSpPr>
        <p:spPr>
          <a:xfrm>
            <a:off x="0" y="188640"/>
            <a:ext cx="9144000"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79" tIns="45689" rIns="91379" bIns="45689" rtlCol="0" anchor="ctr"/>
          <a:lstStyle/>
          <a:p>
            <a:pPr algn="ctr"/>
            <a:endParaRPr lang="en-US"/>
          </a:p>
        </p:txBody>
      </p:sp>
      <p:sp>
        <p:nvSpPr>
          <p:cNvPr id="2" name="Title 1"/>
          <p:cNvSpPr>
            <a:spLocks noGrp="1"/>
          </p:cNvSpPr>
          <p:nvPr>
            <p:ph type="title"/>
          </p:nvPr>
        </p:nvSpPr>
        <p:spPr>
          <a:xfrm>
            <a:off x="640135" y="685838"/>
            <a:ext cx="8168527" cy="548922"/>
          </a:xfrm>
        </p:spPr>
        <p:txBody>
          <a:bodyPr>
            <a:normAutofit fontScale="90000"/>
          </a:bodyPr>
          <a:lstStyle/>
          <a:p>
            <a:r>
              <a:rPr lang="en-US" sz="2000" b="1" dirty="0" smtClean="0"/>
              <a:t>Resolution of Seasonal Allergies by  Testosterone Replacement in </a:t>
            </a:r>
            <a:r>
              <a:rPr lang="en-US" sz="2000" b="1" dirty="0" err="1" smtClean="0"/>
              <a:t>Hypogonadal</a:t>
            </a:r>
            <a:r>
              <a:rPr lang="en-US" sz="2000" b="1" dirty="0" smtClean="0"/>
              <a:t> </a:t>
            </a:r>
            <a:r>
              <a:rPr lang="en-US" sz="2000" b="1" dirty="0" smtClean="0"/>
              <a:t>Male:  </a:t>
            </a:r>
            <a:r>
              <a:rPr lang="en-US" sz="2000" b="1" dirty="0" smtClean="0"/>
              <a:t>A Case Report</a:t>
            </a:r>
            <a:r>
              <a:rPr lang="en-US" sz="2200" b="1" dirty="0"/>
              <a:t/>
            </a:r>
            <a:br>
              <a:rPr lang="en-US" sz="2200" b="1" dirty="0"/>
            </a:br>
            <a:r>
              <a:rPr lang="en-US" sz="2000" b="1" dirty="0">
                <a:solidFill>
                  <a:srgbClr val="660033"/>
                </a:solidFill>
              </a:rPr>
              <a:t> </a:t>
            </a:r>
            <a:r>
              <a:rPr lang="en-US" sz="1200" b="1" dirty="0" smtClean="0">
                <a:solidFill>
                  <a:schemeClr val="tx2">
                    <a:lumMod val="75000"/>
                  </a:schemeClr>
                </a:solidFill>
              </a:rPr>
              <a:t>Isaac </a:t>
            </a:r>
            <a:r>
              <a:rPr lang="en-US" sz="1200" b="1" dirty="0">
                <a:solidFill>
                  <a:schemeClr val="tx2">
                    <a:lumMod val="75000"/>
                  </a:schemeClr>
                </a:solidFill>
              </a:rPr>
              <a:t>Sachmechi </a:t>
            </a:r>
            <a:r>
              <a:rPr lang="en-US" sz="1200" b="1" dirty="0" smtClean="0">
                <a:solidFill>
                  <a:schemeClr val="tx2">
                    <a:lumMod val="75000"/>
                  </a:schemeClr>
                </a:solidFill>
              </a:rPr>
              <a:t>MD</a:t>
            </a:r>
            <a:r>
              <a:rPr lang="en-US" sz="1200" b="1" dirty="0" smtClean="0">
                <a:solidFill>
                  <a:schemeClr val="tx2">
                    <a:lumMod val="75000"/>
                  </a:schemeClr>
                </a:solidFill>
              </a:rPr>
              <a:t>, FACE, FACP, </a:t>
            </a:r>
            <a:r>
              <a:rPr lang="en-US" sz="1200" b="1" dirty="0" smtClean="0">
                <a:solidFill>
                  <a:schemeClr val="tx2">
                    <a:lumMod val="75000"/>
                  </a:schemeClr>
                </a:solidFill>
              </a:rPr>
              <a:t>Soheila Nourabadi MD, Luis Chavez MD, Anoop Kumar MBBS </a:t>
            </a:r>
            <a:r>
              <a:rPr lang="en-US" sz="1200" b="1" dirty="0">
                <a:solidFill>
                  <a:schemeClr val="tx2">
                    <a:lumMod val="75000"/>
                  </a:schemeClr>
                </a:solidFill>
              </a:rPr>
              <a:t/>
            </a:r>
            <a:br>
              <a:rPr lang="en-US" sz="1200" b="1" dirty="0">
                <a:solidFill>
                  <a:schemeClr val="tx2">
                    <a:lumMod val="75000"/>
                  </a:schemeClr>
                </a:solidFill>
              </a:rPr>
            </a:br>
            <a:r>
              <a:rPr lang="en-US" sz="1200" b="1" dirty="0">
                <a:solidFill>
                  <a:schemeClr val="tx2">
                    <a:lumMod val="75000"/>
                  </a:schemeClr>
                </a:solidFill>
              </a:rPr>
              <a:t>Department of Medicine</a:t>
            </a:r>
            <a:r>
              <a:rPr lang="en-US" sz="1200" b="1" dirty="0" smtClean="0">
                <a:solidFill>
                  <a:schemeClr val="tx2">
                    <a:lumMod val="75000"/>
                  </a:schemeClr>
                </a:solidFill>
              </a:rPr>
              <a:t>, Icahn School of Medicine at Mount Sinai – NYC Health + Hospital/Queens, </a:t>
            </a:r>
            <a:r>
              <a:rPr lang="en-US" sz="1200" b="1" dirty="0">
                <a:solidFill>
                  <a:schemeClr val="tx2">
                    <a:lumMod val="75000"/>
                  </a:schemeClr>
                </a:solidFill>
              </a:rPr>
              <a:t>Jamaica, New York</a:t>
            </a:r>
            <a:r>
              <a:rPr lang="en-US" sz="1200" dirty="0">
                <a:solidFill>
                  <a:schemeClr val="tx2">
                    <a:lumMod val="75000"/>
                  </a:schemeClr>
                </a:solidFill>
              </a:rPr>
              <a:t/>
            </a:r>
            <a:br>
              <a:rPr lang="en-US" sz="1200" dirty="0">
                <a:solidFill>
                  <a:schemeClr val="tx2">
                    <a:lumMod val="75000"/>
                  </a:schemeClr>
                </a:solidFill>
              </a:rPr>
            </a:br>
            <a:endParaRPr lang="en-US" sz="2400" dirty="0">
              <a:solidFill>
                <a:schemeClr val="tx2">
                  <a:lumMod val="75000"/>
                </a:schemeClr>
              </a:solidFill>
            </a:endParaRPr>
          </a:p>
        </p:txBody>
      </p:sp>
      <p:sp>
        <p:nvSpPr>
          <p:cNvPr id="8" name="TextBox 7"/>
          <p:cNvSpPr txBox="1"/>
          <p:nvPr/>
        </p:nvSpPr>
        <p:spPr>
          <a:xfrm>
            <a:off x="426778" y="2286016"/>
            <a:ext cx="2986999" cy="707823"/>
          </a:xfrm>
          <a:prstGeom prst="rect">
            <a:avLst/>
          </a:prstGeom>
          <a:noFill/>
        </p:spPr>
        <p:txBody>
          <a:bodyPr wrap="square" lIns="91379" tIns="45689" rIns="91379" bIns="45689" rtlCol="0">
            <a:spAutoFit/>
          </a:bodyPr>
          <a:lstStyle/>
          <a:p>
            <a:pPr algn="thaiDist"/>
            <a:r>
              <a:rPr lang="en-US" sz="800" dirty="0" smtClean="0">
                <a:latin typeface="Times New Roman" panose="02020603050405020304" pitchFamily="18" charset="0"/>
                <a:cs typeface="Times New Roman" panose="02020603050405020304" pitchFamily="18" charset="0"/>
              </a:rPr>
              <a:t>Several studies have shown that androgen replacement in patients with hypogonadism helps relieve angioedema.</a:t>
            </a:r>
          </a:p>
          <a:p>
            <a:pPr algn="thaiDist"/>
            <a:endParaRPr lang="en-US" sz="800" dirty="0">
              <a:latin typeface="Times New Roman" panose="02020603050405020304" pitchFamily="18" charset="0"/>
              <a:cs typeface="Times New Roman" panose="02020603050405020304" pitchFamily="18" charset="0"/>
            </a:endParaRPr>
          </a:p>
          <a:p>
            <a:pPr algn="thaiDist"/>
            <a:r>
              <a:rPr lang="en-US" sz="800" dirty="0" smtClean="0">
                <a:latin typeface="Times New Roman" panose="02020603050405020304" pitchFamily="18" charset="0"/>
                <a:cs typeface="Times New Roman" panose="02020603050405020304" pitchFamily="18" charset="0"/>
              </a:rPr>
              <a:t>We present a case that testosterone replacement therapy for hypogoandism, resolves seasonal allergies.</a:t>
            </a:r>
            <a:endParaRPr lang="en-US" sz="11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96298" y="3566159"/>
            <a:ext cx="3017478" cy="2816093"/>
          </a:xfrm>
          <a:prstGeom prst="rect">
            <a:avLst/>
          </a:prstGeom>
          <a:noFill/>
        </p:spPr>
        <p:txBody>
          <a:bodyPr wrap="square" lIns="91379" tIns="45689" rIns="91379" bIns="45689" rtlCol="0">
            <a:spAutoFit/>
          </a:bodyPr>
          <a:lstStyle/>
          <a:p>
            <a:pPr algn="thaiDist"/>
            <a:endParaRPr lang="en-US" sz="800" dirty="0" smtClean="0">
              <a:latin typeface="Times New Roman" panose="02020603050405020304" pitchFamily="18" charset="0"/>
              <a:cs typeface="Times New Roman" panose="02020603050405020304" pitchFamily="18" charset="0"/>
            </a:endParaRPr>
          </a:p>
          <a:p>
            <a:pPr algn="thaiDist"/>
            <a:r>
              <a:rPr lang="en-US" sz="800" dirty="0" smtClean="0">
                <a:latin typeface="Times New Roman" panose="02020603050405020304" pitchFamily="18" charset="0"/>
                <a:cs typeface="Times New Roman" panose="02020603050405020304" pitchFamily="18" charset="0"/>
              </a:rPr>
              <a:t>A 50 year old male patient with diagnosis of hypogonadism was referred to Endocrine clinic for further evaluation. In his past medical history other than hyperlipidemia and Vitamin D deficiency he suffers seasonal allergies of 25 years. In acute phase of allergy symptoms include: sneezing, runny nose, watery eyes, flu-like symptoms which temporarily improved by steroid injections. </a:t>
            </a:r>
          </a:p>
          <a:p>
            <a:pPr algn="thaiDist"/>
            <a:r>
              <a:rPr lang="en-US" sz="800" dirty="0" smtClean="0">
                <a:latin typeface="Times New Roman" panose="02020603050405020304" pitchFamily="18" charset="0"/>
                <a:cs typeface="Times New Roman" panose="02020603050405020304" pitchFamily="18" charset="0"/>
              </a:rPr>
              <a:t>He has taken Vitamin D supplement for Vitamin D deficiency. </a:t>
            </a:r>
          </a:p>
          <a:p>
            <a:pPr algn="thaiDist"/>
            <a:endParaRPr lang="en-US" sz="800" dirty="0">
              <a:latin typeface="Times New Roman" panose="02020603050405020304" pitchFamily="18" charset="0"/>
              <a:cs typeface="Times New Roman" panose="02020603050405020304" pitchFamily="18" charset="0"/>
            </a:endParaRPr>
          </a:p>
          <a:p>
            <a:pPr algn="thaiDist"/>
            <a:endParaRPr lang="en-US" sz="800" dirty="0" smtClean="0">
              <a:latin typeface="Times New Roman" panose="02020603050405020304" pitchFamily="18" charset="0"/>
              <a:cs typeface="Times New Roman" panose="02020603050405020304" pitchFamily="18" charset="0"/>
            </a:endParaRPr>
          </a:p>
          <a:p>
            <a:pPr algn="thaiDist"/>
            <a:r>
              <a:rPr lang="en-US" sz="800" dirty="0" smtClean="0">
                <a:latin typeface="Times New Roman" panose="02020603050405020304" pitchFamily="18" charset="0"/>
                <a:cs typeface="Times New Roman" panose="02020603050405020304" pitchFamily="18" charset="0"/>
              </a:rPr>
              <a:t>Laboratory tests revealed:</a:t>
            </a:r>
          </a:p>
          <a:p>
            <a:pPr algn="thaiDist"/>
            <a:r>
              <a:rPr lang="en-US" sz="800" dirty="0" smtClean="0">
                <a:latin typeface="Times New Roman" panose="02020603050405020304" pitchFamily="18" charset="0"/>
                <a:cs typeface="Times New Roman" panose="02020603050405020304" pitchFamily="18" charset="0"/>
              </a:rPr>
              <a:t>Total serum testosterone 49.7 ng/dl (249.0-836.0 ng/dl)</a:t>
            </a:r>
          </a:p>
          <a:p>
            <a:pPr algn="thaiDist"/>
            <a:r>
              <a:rPr lang="en-US" sz="800" dirty="0" smtClean="0">
                <a:latin typeface="Times New Roman" panose="02020603050405020304" pitchFamily="18" charset="0"/>
                <a:cs typeface="Times New Roman" panose="02020603050405020304" pitchFamily="18" charset="0"/>
              </a:rPr>
              <a:t>Free serum testosterone 1.01 pg/ml (7.20-23.00 pg/ml)</a:t>
            </a:r>
          </a:p>
          <a:p>
            <a:pPr algn="thaiDist"/>
            <a:r>
              <a:rPr lang="en-US" sz="800" dirty="0" smtClean="0">
                <a:latin typeface="Times New Roman" panose="02020603050405020304" pitchFamily="18" charset="0"/>
                <a:cs typeface="Times New Roman" panose="02020603050405020304" pitchFamily="18" charset="0"/>
              </a:rPr>
              <a:t>Luteinizing hormone 9.8 mlu/ml (1.7-8.6 mlu/ml)</a:t>
            </a:r>
          </a:p>
          <a:p>
            <a:pPr algn="thaiDist"/>
            <a:r>
              <a:rPr lang="en-US" sz="800" dirty="0" smtClean="0">
                <a:latin typeface="Times New Roman" panose="02020603050405020304" pitchFamily="18" charset="0"/>
                <a:cs typeface="Times New Roman" panose="02020603050405020304" pitchFamily="18" charset="0"/>
              </a:rPr>
              <a:t>Serum Vitamin D level after replacement 34 ng/dl </a:t>
            </a:r>
          </a:p>
          <a:p>
            <a:pPr algn="thaiDist"/>
            <a:endParaRPr lang="en-US" sz="800" dirty="0">
              <a:latin typeface="Times New Roman" panose="02020603050405020304" pitchFamily="18" charset="0"/>
              <a:cs typeface="Times New Roman" panose="02020603050405020304" pitchFamily="18" charset="0"/>
            </a:endParaRPr>
          </a:p>
          <a:p>
            <a:pPr algn="thaiDist"/>
            <a:endParaRPr lang="en-US" sz="800" dirty="0" smtClean="0">
              <a:latin typeface="Times New Roman" panose="02020603050405020304" pitchFamily="18" charset="0"/>
              <a:cs typeface="Times New Roman" panose="02020603050405020304" pitchFamily="18" charset="0"/>
            </a:endParaRPr>
          </a:p>
          <a:p>
            <a:pPr algn="thaiDist"/>
            <a:r>
              <a:rPr lang="en-US" sz="800" dirty="0" smtClean="0">
                <a:latin typeface="Times New Roman" panose="02020603050405020304" pitchFamily="18" charset="0"/>
                <a:cs typeface="Times New Roman" panose="02020603050405020304" pitchFamily="18" charset="0"/>
              </a:rPr>
              <a:t>In follow up of 2 years since testosterone therapy with AndroGel started for primary hypogonadism, we noticed beside normalization of his testosterone level his allergic symptoms resolved without any need for steroid injection.</a:t>
            </a:r>
            <a:endParaRPr lang="en-US" sz="800" dirty="0">
              <a:latin typeface="Times New Roman" panose="02020603050405020304" pitchFamily="18" charset="0"/>
              <a:cs typeface="Times New Roman" panose="02020603050405020304" pitchFamily="18" charset="0"/>
            </a:endParaRPr>
          </a:p>
          <a:p>
            <a:endParaRPr lang="en-US" sz="900" dirty="0"/>
          </a:p>
        </p:txBody>
      </p:sp>
      <p:sp>
        <p:nvSpPr>
          <p:cNvPr id="10" name="TextBox 9"/>
          <p:cNvSpPr txBox="1"/>
          <p:nvPr/>
        </p:nvSpPr>
        <p:spPr>
          <a:xfrm>
            <a:off x="6319011" y="2136878"/>
            <a:ext cx="2468846" cy="2492928"/>
          </a:xfrm>
          <a:prstGeom prst="rect">
            <a:avLst/>
          </a:prstGeom>
          <a:noFill/>
        </p:spPr>
        <p:txBody>
          <a:bodyPr wrap="square" lIns="91379" tIns="45689" rIns="91379" bIns="45689" rtlCol="0">
            <a:spAutoFit/>
          </a:bodyPr>
          <a:lstStyle/>
          <a:p>
            <a:pPr algn="thaiDist"/>
            <a:r>
              <a:rPr lang="en-US" sz="800" dirty="0" smtClean="0">
                <a:latin typeface="Times New Roman" panose="02020603050405020304" pitchFamily="18" charset="0"/>
                <a:cs typeface="Times New Roman" panose="02020603050405020304" pitchFamily="18" charset="0"/>
              </a:rPr>
              <a:t>Studies reported correlation between hypogonadism and Vitamin D deficiency.</a:t>
            </a:r>
          </a:p>
          <a:p>
            <a:pPr algn="thaiDist"/>
            <a:r>
              <a:rPr lang="en-US" sz="800" dirty="0" smtClean="0">
                <a:latin typeface="Times New Roman" panose="02020603050405020304" pitchFamily="18" charset="0"/>
                <a:cs typeface="Times New Roman" panose="02020603050405020304" pitchFamily="18" charset="0"/>
              </a:rPr>
              <a:t>Vitamin D is know to have Immunomodulatory effect. However, in this case its replacement has not improved patient’s seasonal allergies.</a:t>
            </a:r>
          </a:p>
          <a:p>
            <a:pPr algn="thaiDist"/>
            <a:r>
              <a:rPr lang="en-US" sz="800" dirty="0" smtClean="0">
                <a:latin typeface="Times New Roman" panose="02020603050405020304" pitchFamily="18" charset="0"/>
                <a:cs typeface="Times New Roman" panose="02020603050405020304" pitchFamily="18" charset="0"/>
              </a:rPr>
              <a:t>On the other hand testosterone replacement not only normalized testosterone level, but also relieved patient’s allergic symptoms.</a:t>
            </a:r>
          </a:p>
          <a:p>
            <a:pPr algn="thaiDist"/>
            <a:endParaRPr lang="en-US" sz="800" dirty="0">
              <a:latin typeface="Times New Roman" panose="02020603050405020304" pitchFamily="18" charset="0"/>
              <a:cs typeface="Times New Roman" panose="02020603050405020304" pitchFamily="18" charset="0"/>
            </a:endParaRPr>
          </a:p>
          <a:p>
            <a:pPr algn="thaiDist"/>
            <a:r>
              <a:rPr lang="en-US" sz="800" dirty="0" smtClean="0">
                <a:latin typeface="Times New Roman" panose="02020603050405020304" pitchFamily="18" charset="0"/>
                <a:cs typeface="Times New Roman" panose="02020603050405020304" pitchFamily="18" charset="0"/>
              </a:rPr>
              <a:t>The question remains to answer is, how testosterone replacement lead to resolution of seasonal allergies?</a:t>
            </a:r>
          </a:p>
          <a:p>
            <a:pPr algn="thaiDist"/>
            <a:endParaRPr lang="en-US" sz="800" dirty="0">
              <a:latin typeface="Times New Roman" panose="02020603050405020304" pitchFamily="18" charset="0"/>
              <a:cs typeface="Times New Roman" panose="02020603050405020304" pitchFamily="18" charset="0"/>
            </a:endParaRPr>
          </a:p>
          <a:p>
            <a:pPr algn="thaiDist"/>
            <a:r>
              <a:rPr lang="en-US" sz="800" dirty="0" smtClean="0">
                <a:latin typeface="Times New Roman" panose="02020603050405020304" pitchFamily="18" charset="0"/>
                <a:cs typeface="Times New Roman" panose="02020603050405020304" pitchFamily="18" charset="0"/>
              </a:rPr>
              <a:t>We suggest this could be explained by conversion of testosterone to estrogen which enhances Immunomodulatory effects of Vitamin D. Another possible explanation could be increasing serum corticosteroid level by testosterone replacement therapy.</a:t>
            </a:r>
          </a:p>
          <a:p>
            <a:pPr algn="thaiDist"/>
            <a:endParaRPr lang="en-US" sz="1200" dirty="0"/>
          </a:p>
        </p:txBody>
      </p:sp>
      <p:sp>
        <p:nvSpPr>
          <p:cNvPr id="11" name="TextBox 10"/>
          <p:cNvSpPr txBox="1"/>
          <p:nvPr/>
        </p:nvSpPr>
        <p:spPr>
          <a:xfrm>
            <a:off x="6278857" y="4846301"/>
            <a:ext cx="2419697" cy="753990"/>
          </a:xfrm>
          <a:prstGeom prst="rect">
            <a:avLst/>
          </a:prstGeom>
          <a:noFill/>
        </p:spPr>
        <p:txBody>
          <a:bodyPr wrap="square" lIns="91379" tIns="45689" rIns="91379" bIns="45689" rtlCol="0">
            <a:spAutoFit/>
          </a:bodyPr>
          <a:lstStyle/>
          <a:p>
            <a:endParaRPr lang="en-US" sz="800" dirty="0" smtClean="0">
              <a:latin typeface="Times New Roman" panose="02020603050405020304" pitchFamily="18" charset="0"/>
              <a:cs typeface="Times New Roman" panose="02020603050405020304" pitchFamily="18" charset="0"/>
            </a:endParaRPr>
          </a:p>
          <a:p>
            <a:r>
              <a:rPr lang="en-US" sz="800" dirty="0" smtClean="0">
                <a:latin typeface="Times New Roman" panose="02020603050405020304" pitchFamily="18" charset="0"/>
                <a:cs typeface="Times New Roman" panose="02020603050405020304" pitchFamily="18" charset="0"/>
              </a:rPr>
              <a:t>In male patients with seasonal allergies one should look for possibility of hypogonadism since testosterone replacement therapy can resolve it. </a:t>
            </a:r>
            <a:endParaRPr lang="en-US" sz="800" dirty="0">
              <a:latin typeface="Times New Roman" panose="02020603050405020304" pitchFamily="18" charset="0"/>
              <a:cs typeface="Times New Roman" panose="02020603050405020304" pitchFamily="18" charset="0"/>
            </a:endParaRPr>
          </a:p>
          <a:p>
            <a:endParaRPr lang="en-US" sz="1100" dirty="0"/>
          </a:p>
        </p:txBody>
      </p:sp>
      <p:sp>
        <p:nvSpPr>
          <p:cNvPr id="14" name="Rectangle 13"/>
          <p:cNvSpPr/>
          <p:nvPr/>
        </p:nvSpPr>
        <p:spPr>
          <a:xfrm>
            <a:off x="487737" y="1783104"/>
            <a:ext cx="2834601" cy="360040"/>
          </a:xfrm>
          <a:prstGeom prst="rect">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79" tIns="45689" rIns="91379" bIns="45689" rtlCol="0" anchor="ctr"/>
          <a:lstStyle/>
          <a:p>
            <a:pPr algn="ctr"/>
            <a:endParaRPr lang="en-US"/>
          </a:p>
        </p:txBody>
      </p:sp>
      <p:sp>
        <p:nvSpPr>
          <p:cNvPr id="15" name="TextBox 14"/>
          <p:cNvSpPr txBox="1"/>
          <p:nvPr/>
        </p:nvSpPr>
        <p:spPr>
          <a:xfrm>
            <a:off x="518217" y="1783103"/>
            <a:ext cx="2808312" cy="307714"/>
          </a:xfrm>
          <a:prstGeom prst="rect">
            <a:avLst/>
          </a:prstGeom>
          <a:noFill/>
          <a:effectLst>
            <a:reflection blurRad="6350" stA="52000" endA="300" endPos="35000" dir="5400000" sy="-100000" algn="bl" rotWithShape="0"/>
          </a:effectLst>
        </p:spPr>
        <p:txBody>
          <a:bodyPr wrap="square" lIns="91379" tIns="45689" rIns="91379" bIns="45689" rtlCol="0">
            <a:spAutoFit/>
          </a:bodyPr>
          <a:lstStyle/>
          <a:p>
            <a:pPr algn="ctr"/>
            <a:r>
              <a:rPr lang="en-US" sz="1400" b="1" dirty="0">
                <a:solidFill>
                  <a:schemeClr val="bg1"/>
                </a:solidFill>
                <a:effectLst>
                  <a:outerShdw blurRad="50800" dist="38100" dir="5400000" algn="t" rotWithShape="0">
                    <a:prstClr val="black">
                      <a:alpha val="40000"/>
                    </a:prstClr>
                  </a:outerShdw>
                </a:effectLst>
              </a:rPr>
              <a:t>Introduction</a:t>
            </a:r>
          </a:p>
        </p:txBody>
      </p:sp>
      <p:sp>
        <p:nvSpPr>
          <p:cNvPr id="16" name="Rectangle 15"/>
          <p:cNvSpPr/>
          <p:nvPr/>
        </p:nvSpPr>
        <p:spPr>
          <a:xfrm>
            <a:off x="457257" y="3108966"/>
            <a:ext cx="2895560" cy="360040"/>
          </a:xfrm>
          <a:prstGeom prst="rect">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79" tIns="45689" rIns="91379" bIns="45689" rtlCol="0" anchor="ctr"/>
          <a:lstStyle/>
          <a:p>
            <a:pPr algn="ctr"/>
            <a:endParaRPr lang="en-US"/>
          </a:p>
        </p:txBody>
      </p:sp>
      <p:sp>
        <p:nvSpPr>
          <p:cNvPr id="17" name="TextBox 16"/>
          <p:cNvSpPr txBox="1"/>
          <p:nvPr/>
        </p:nvSpPr>
        <p:spPr>
          <a:xfrm>
            <a:off x="548696" y="3108964"/>
            <a:ext cx="2743162" cy="307714"/>
          </a:xfrm>
          <a:prstGeom prst="rect">
            <a:avLst/>
          </a:prstGeom>
          <a:noFill/>
        </p:spPr>
        <p:txBody>
          <a:bodyPr wrap="square" lIns="91379" tIns="45689" rIns="91379" bIns="45689" rtlCol="0">
            <a:spAutoFit/>
          </a:bodyPr>
          <a:lstStyle/>
          <a:p>
            <a:pPr algn="ctr"/>
            <a:r>
              <a:rPr lang="en-US" sz="1400" b="1" dirty="0">
                <a:solidFill>
                  <a:schemeClr val="bg1"/>
                </a:solidFill>
                <a:effectLst>
                  <a:outerShdw blurRad="50800" dist="38100" dir="5400000" algn="t" rotWithShape="0">
                    <a:prstClr val="black">
                      <a:alpha val="40000"/>
                    </a:prstClr>
                  </a:outerShdw>
                </a:effectLst>
              </a:rPr>
              <a:t>Case Presentation</a:t>
            </a:r>
          </a:p>
        </p:txBody>
      </p:sp>
      <p:sp>
        <p:nvSpPr>
          <p:cNvPr id="37" name="Rectangle 36"/>
          <p:cNvSpPr/>
          <p:nvPr/>
        </p:nvSpPr>
        <p:spPr>
          <a:xfrm>
            <a:off x="6339816" y="1691664"/>
            <a:ext cx="2316447" cy="360040"/>
          </a:xfrm>
          <a:prstGeom prst="rect">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79" tIns="45689" rIns="91379" bIns="45689" rtlCol="0" anchor="ctr"/>
          <a:lstStyle/>
          <a:p>
            <a:pPr algn="ctr"/>
            <a:endParaRPr lang="en-US"/>
          </a:p>
        </p:txBody>
      </p:sp>
      <p:sp>
        <p:nvSpPr>
          <p:cNvPr id="38" name="Rectangle 37"/>
          <p:cNvSpPr/>
          <p:nvPr/>
        </p:nvSpPr>
        <p:spPr>
          <a:xfrm>
            <a:off x="6339816" y="4502117"/>
            <a:ext cx="2316448" cy="360040"/>
          </a:xfrm>
          <a:prstGeom prst="rect">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79" tIns="45689" rIns="91379" bIns="45689" rtlCol="0" anchor="ctr"/>
          <a:lstStyle/>
          <a:p>
            <a:pPr algn="ctr"/>
            <a:endParaRPr lang="en-US"/>
          </a:p>
        </p:txBody>
      </p:sp>
      <p:sp>
        <p:nvSpPr>
          <p:cNvPr id="39" name="TextBox 38"/>
          <p:cNvSpPr txBox="1"/>
          <p:nvPr/>
        </p:nvSpPr>
        <p:spPr>
          <a:xfrm>
            <a:off x="6480593" y="1706902"/>
            <a:ext cx="2016224" cy="307714"/>
          </a:xfrm>
          <a:prstGeom prst="rect">
            <a:avLst/>
          </a:prstGeom>
          <a:noFill/>
        </p:spPr>
        <p:txBody>
          <a:bodyPr wrap="square" lIns="91379" tIns="45689" rIns="91379" bIns="45689" rtlCol="0">
            <a:spAutoFit/>
          </a:bodyPr>
          <a:lstStyle/>
          <a:p>
            <a:pPr algn="ctr"/>
            <a:r>
              <a:rPr lang="en-US" sz="1400" b="1" dirty="0">
                <a:solidFill>
                  <a:schemeClr val="bg1"/>
                </a:solidFill>
                <a:effectLst>
                  <a:outerShdw blurRad="50800" dist="38100" dir="5400000" algn="t" rotWithShape="0">
                    <a:prstClr val="black">
                      <a:alpha val="40000"/>
                    </a:prstClr>
                  </a:outerShdw>
                </a:effectLst>
              </a:rPr>
              <a:t>Discussion</a:t>
            </a:r>
          </a:p>
        </p:txBody>
      </p:sp>
      <p:sp>
        <p:nvSpPr>
          <p:cNvPr id="40" name="TextBox 39"/>
          <p:cNvSpPr txBox="1"/>
          <p:nvPr/>
        </p:nvSpPr>
        <p:spPr>
          <a:xfrm>
            <a:off x="6738718" y="4487931"/>
            <a:ext cx="1584176" cy="307714"/>
          </a:xfrm>
          <a:prstGeom prst="rect">
            <a:avLst/>
          </a:prstGeom>
          <a:noFill/>
        </p:spPr>
        <p:txBody>
          <a:bodyPr wrap="square" lIns="91379" tIns="45689" rIns="91379" bIns="45689" rtlCol="0">
            <a:spAutoFit/>
          </a:bodyPr>
          <a:lstStyle/>
          <a:p>
            <a:pPr algn="ctr"/>
            <a:r>
              <a:rPr lang="en-US" sz="1400" b="1" dirty="0">
                <a:solidFill>
                  <a:schemeClr val="bg1"/>
                </a:solidFill>
                <a:effectLst>
                  <a:outerShdw blurRad="50800" dist="38100" dir="5400000" algn="t" rotWithShape="0">
                    <a:prstClr val="black">
                      <a:alpha val="40000"/>
                    </a:prstClr>
                  </a:outerShdw>
                </a:effectLst>
              </a:rPr>
              <a:t>Conclusion</a:t>
            </a:r>
          </a:p>
        </p:txBody>
      </p:sp>
      <p:cxnSp>
        <p:nvCxnSpPr>
          <p:cNvPr id="46" name="Straight Arrow Connector 45"/>
          <p:cNvCxnSpPr/>
          <p:nvPr/>
        </p:nvCxnSpPr>
        <p:spPr>
          <a:xfrm>
            <a:off x="4511041" y="5577810"/>
            <a:ext cx="121918" cy="137158"/>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32" name="Picture 31" descr="Description: :MS_Letterhead_Icahn.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901" y="274364"/>
            <a:ext cx="644373" cy="926495"/>
          </a:xfrm>
          <a:prstGeom prst="rect">
            <a:avLst/>
          </a:prstGeom>
          <a:noFill/>
          <a:ln>
            <a:noFill/>
          </a:ln>
        </p:spPr>
      </p:pic>
      <p:sp>
        <p:nvSpPr>
          <p:cNvPr id="2049" name="Rectangle 1"/>
          <p:cNvSpPr>
            <a:spLocks noChangeArrowheads="1"/>
          </p:cNvSpPr>
          <p:nvPr/>
        </p:nvSpPr>
        <p:spPr bwMode="auto">
          <a:xfrm rot="10800000" flipV="1">
            <a:off x="6324576" y="5632120"/>
            <a:ext cx="2377407" cy="1107424"/>
          </a:xfrm>
          <a:prstGeom prst="rect">
            <a:avLst/>
          </a:prstGeom>
          <a:solidFill>
            <a:schemeClr val="accent5">
              <a:lumMod val="40000"/>
              <a:lumOff val="60000"/>
            </a:schemeClr>
          </a:solidFill>
          <a:ln w="9525">
            <a:noFill/>
            <a:miter lim="800000"/>
            <a:headEnd/>
            <a:tailEnd/>
          </a:ln>
          <a:effectLst/>
        </p:spPr>
        <p:txBody>
          <a:bodyPr vert="horz" wrap="square" lIns="45153" tIns="22577" rIns="45153" bIns="22577" numCol="1" anchor="ctr" anchorCtr="0" compatLnSpc="1">
            <a:prstTxWarp prst="textNoShape">
              <a:avLst/>
            </a:prstTxWarp>
            <a:spAutoFit/>
          </a:bodyPr>
          <a:lstStyle/>
          <a:p>
            <a:pPr defTabSz="451531" fontAlgn="base">
              <a:spcBef>
                <a:spcPct val="0"/>
              </a:spcBef>
              <a:spcAft>
                <a:spcPct val="0"/>
              </a:spcAft>
            </a:pPr>
            <a:r>
              <a:rPr lang="en-US" sz="300" b="1" dirty="0">
                <a:latin typeface="Calibri" pitchFamily="34" charset="0"/>
                <a:ea typeface="Times New Roman" pitchFamily="18" charset="0"/>
                <a:cs typeface="Calibri" pitchFamily="34" charset="0"/>
              </a:rPr>
              <a:t>References</a:t>
            </a:r>
            <a:endParaRPr lang="en-US" sz="300" dirty="0">
              <a:latin typeface="Arial" pitchFamily="34" charset="0"/>
              <a:cs typeface="Arial" pitchFamily="34" charset="0"/>
            </a:endParaRPr>
          </a:p>
          <a:p>
            <a:pPr defTabSz="451531" eaLnBrk="0" fontAlgn="base" hangingPunct="0">
              <a:spcBef>
                <a:spcPct val="0"/>
              </a:spcBef>
              <a:spcAft>
                <a:spcPct val="0"/>
              </a:spcAft>
              <a:buFontTx/>
              <a:buChar char="•"/>
            </a:pPr>
            <a:r>
              <a:rPr lang="en-US" sz="300" dirty="0">
                <a:latin typeface="Calibri" pitchFamily="34" charset="0"/>
                <a:ea typeface="Times New Roman" pitchFamily="18" charset="0"/>
                <a:cs typeface="Calibri" pitchFamily="34" charset="0"/>
              </a:rPr>
              <a:t>1.        </a:t>
            </a:r>
            <a:r>
              <a:rPr lang="en-US" sz="300" dirty="0" err="1">
                <a:latin typeface="Calibri" pitchFamily="34" charset="0"/>
                <a:ea typeface="Times New Roman" pitchFamily="18" charset="0"/>
                <a:cs typeface="Calibri" pitchFamily="34" charset="0"/>
              </a:rPr>
              <a:t>Gelfand</a:t>
            </a:r>
            <a:r>
              <a:rPr lang="en-US" sz="300" dirty="0">
                <a:latin typeface="Calibri" pitchFamily="34" charset="0"/>
                <a:ea typeface="Times New Roman" pitchFamily="18" charset="0"/>
                <a:cs typeface="Calibri" pitchFamily="34" charset="0"/>
              </a:rPr>
              <a:t>, J.A., </a:t>
            </a:r>
            <a:r>
              <a:rPr lang="en-US" sz="300" dirty="0" err="1">
                <a:latin typeface="Calibri" pitchFamily="34" charset="0"/>
                <a:ea typeface="Times New Roman" pitchFamily="18" charset="0"/>
                <a:cs typeface="Calibri" pitchFamily="34" charset="0"/>
              </a:rPr>
              <a:t>Sherins</a:t>
            </a:r>
            <a:r>
              <a:rPr lang="en-US" sz="300" dirty="0">
                <a:latin typeface="Calibri" pitchFamily="34" charset="0"/>
                <a:ea typeface="Times New Roman" pitchFamily="18" charset="0"/>
                <a:cs typeface="Calibri" pitchFamily="34" charset="0"/>
              </a:rPr>
              <a:t>, R.J., </a:t>
            </a:r>
            <a:r>
              <a:rPr lang="en-US" sz="300" dirty="0" err="1">
                <a:latin typeface="Calibri" pitchFamily="34" charset="0"/>
                <a:ea typeface="Times New Roman" pitchFamily="18" charset="0"/>
                <a:cs typeface="Calibri" pitchFamily="34" charset="0"/>
              </a:rPr>
              <a:t>Alling</a:t>
            </a:r>
            <a:r>
              <a:rPr lang="en-US" sz="300" dirty="0">
                <a:latin typeface="Calibri" pitchFamily="34" charset="0"/>
                <a:ea typeface="Times New Roman" pitchFamily="18" charset="0"/>
                <a:cs typeface="Calibri" pitchFamily="34" charset="0"/>
              </a:rPr>
              <a:t>, D.W., and Frank, M.M., 1976. Treatment of hereditary angioedema with </a:t>
            </a:r>
            <a:r>
              <a:rPr lang="en-US" sz="300" dirty="0" err="1">
                <a:latin typeface="Calibri" pitchFamily="34" charset="0"/>
                <a:ea typeface="Times New Roman" pitchFamily="18" charset="0"/>
                <a:cs typeface="Calibri" pitchFamily="34" charset="0"/>
              </a:rPr>
              <a:t>danazol</a:t>
            </a:r>
            <a:r>
              <a:rPr lang="en-US" sz="300" dirty="0">
                <a:latin typeface="Calibri" pitchFamily="34" charset="0"/>
                <a:ea typeface="Times New Roman" pitchFamily="18" charset="0"/>
                <a:cs typeface="Calibri" pitchFamily="34" charset="0"/>
              </a:rPr>
              <a:t> – reversal of clinical and biochemical abnormalities. N </a:t>
            </a:r>
            <a:r>
              <a:rPr lang="en-US" sz="300" dirty="0" err="1">
                <a:latin typeface="Calibri" pitchFamily="34" charset="0"/>
                <a:ea typeface="Times New Roman" pitchFamily="18" charset="0"/>
                <a:cs typeface="Calibri" pitchFamily="34" charset="0"/>
              </a:rPr>
              <a:t>Engl</a:t>
            </a:r>
            <a:r>
              <a:rPr lang="en-US" sz="300" dirty="0">
                <a:latin typeface="Calibri" pitchFamily="34" charset="0"/>
                <a:ea typeface="Times New Roman" pitchFamily="18" charset="0"/>
                <a:cs typeface="Calibri" pitchFamily="34" charset="0"/>
              </a:rPr>
              <a:t> J Med. 295, 1444-1448.</a:t>
            </a:r>
          </a:p>
          <a:p>
            <a:pPr defTabSz="451531" eaLnBrk="0" fontAlgn="base" hangingPunct="0">
              <a:spcBef>
                <a:spcPct val="0"/>
              </a:spcBef>
              <a:spcAft>
                <a:spcPct val="0"/>
              </a:spcAft>
              <a:buFontTx/>
              <a:buChar char="•"/>
            </a:pPr>
            <a:endParaRPr lang="en-US" sz="300" dirty="0">
              <a:latin typeface="Calibri" pitchFamily="34" charset="0"/>
              <a:ea typeface="Times New Roman" pitchFamily="18" charset="0"/>
              <a:cs typeface="Calibri" pitchFamily="34" charset="0"/>
            </a:endParaRPr>
          </a:p>
          <a:p>
            <a:pPr defTabSz="451531" eaLnBrk="0" fontAlgn="base" hangingPunct="0">
              <a:spcBef>
                <a:spcPct val="0"/>
              </a:spcBef>
              <a:spcAft>
                <a:spcPct val="0"/>
              </a:spcAft>
              <a:buFontTx/>
              <a:buChar char="•"/>
            </a:pPr>
            <a:r>
              <a:rPr lang="en-US" sz="300" dirty="0">
                <a:latin typeface="Calibri" pitchFamily="34" charset="0"/>
                <a:ea typeface="Times New Roman" pitchFamily="18" charset="0"/>
                <a:cs typeface="Calibri" pitchFamily="34" charset="0"/>
              </a:rPr>
              <a:t>2.        </a:t>
            </a:r>
            <a:r>
              <a:rPr lang="en-US" sz="300" dirty="0" err="1">
                <a:latin typeface="Calibri" pitchFamily="34" charset="0"/>
                <a:ea typeface="Times New Roman" pitchFamily="18" charset="0"/>
                <a:cs typeface="Calibri" pitchFamily="34" charset="0"/>
              </a:rPr>
              <a:t>Pichler</a:t>
            </a:r>
            <a:r>
              <a:rPr lang="en-US" sz="300" dirty="0">
                <a:latin typeface="Calibri" pitchFamily="34" charset="0"/>
                <a:ea typeface="Times New Roman" pitchFamily="18" charset="0"/>
                <a:cs typeface="Calibri" pitchFamily="34" charset="0"/>
              </a:rPr>
              <a:t>, W.J., </a:t>
            </a:r>
            <a:r>
              <a:rPr lang="en-US" sz="300" dirty="0" err="1">
                <a:latin typeface="Calibri" pitchFamily="34" charset="0"/>
                <a:ea typeface="Times New Roman" pitchFamily="18" charset="0"/>
                <a:cs typeface="Calibri" pitchFamily="34" charset="0"/>
              </a:rPr>
              <a:t>Lehner</a:t>
            </a:r>
            <a:r>
              <a:rPr lang="en-US" sz="300" dirty="0">
                <a:latin typeface="Calibri" pitchFamily="34" charset="0"/>
                <a:ea typeface="Times New Roman" pitchFamily="18" charset="0"/>
                <a:cs typeface="Calibri" pitchFamily="34" charset="0"/>
              </a:rPr>
              <a:t>, R., and </a:t>
            </a:r>
            <a:r>
              <a:rPr lang="en-US" sz="300" dirty="0" err="1">
                <a:latin typeface="Calibri" pitchFamily="34" charset="0"/>
                <a:ea typeface="Times New Roman" pitchFamily="18" charset="0"/>
                <a:cs typeface="Calibri" pitchFamily="34" charset="0"/>
              </a:rPr>
              <a:t>Spath</a:t>
            </a:r>
            <a:r>
              <a:rPr lang="en-US" sz="300" dirty="0">
                <a:latin typeface="Calibri" pitchFamily="34" charset="0"/>
                <a:ea typeface="Times New Roman" pitchFamily="18" charset="0"/>
                <a:cs typeface="Calibri" pitchFamily="34" charset="0"/>
              </a:rPr>
              <a:t>, P.J., 1989. Recurrent angioedema associated with </a:t>
            </a:r>
            <a:r>
              <a:rPr lang="en-US" sz="300" dirty="0" err="1">
                <a:latin typeface="Calibri" pitchFamily="34" charset="0"/>
                <a:ea typeface="Times New Roman" pitchFamily="18" charset="0"/>
                <a:cs typeface="Calibri" pitchFamily="34" charset="0"/>
              </a:rPr>
              <a:t>hypogonadism</a:t>
            </a:r>
            <a:r>
              <a:rPr lang="en-US" sz="300" dirty="0">
                <a:latin typeface="Calibri" pitchFamily="34" charset="0"/>
                <a:ea typeface="Times New Roman" pitchFamily="18" charset="0"/>
                <a:cs typeface="Calibri" pitchFamily="34" charset="0"/>
              </a:rPr>
              <a:t> or anti-androgen therapy. Ann Allergy. 63, 301-305.</a:t>
            </a:r>
          </a:p>
          <a:p>
            <a:pPr defTabSz="451531" eaLnBrk="0" fontAlgn="base" hangingPunct="0">
              <a:spcBef>
                <a:spcPct val="0"/>
              </a:spcBef>
              <a:spcAft>
                <a:spcPct val="0"/>
              </a:spcAft>
              <a:buFontTx/>
              <a:buChar char="•"/>
            </a:pPr>
            <a:endParaRPr lang="en-US" sz="300" dirty="0">
              <a:latin typeface="Calibri" pitchFamily="34" charset="0"/>
              <a:ea typeface="Times New Roman" pitchFamily="18" charset="0"/>
              <a:cs typeface="Calibri" pitchFamily="34" charset="0"/>
            </a:endParaRPr>
          </a:p>
          <a:p>
            <a:pPr defTabSz="451531" eaLnBrk="0" fontAlgn="base" hangingPunct="0">
              <a:spcBef>
                <a:spcPct val="0"/>
              </a:spcBef>
              <a:spcAft>
                <a:spcPct val="0"/>
              </a:spcAft>
              <a:buFontTx/>
              <a:buChar char="•"/>
            </a:pPr>
            <a:r>
              <a:rPr lang="en-US" sz="300" dirty="0">
                <a:latin typeface="Calibri" pitchFamily="34" charset="0"/>
                <a:ea typeface="Times New Roman" pitchFamily="18" charset="0"/>
                <a:cs typeface="Calibri" pitchFamily="34" charset="0"/>
              </a:rPr>
              <a:t>3.        Roberts, M.L., Buchanan, K.L., </a:t>
            </a:r>
            <a:r>
              <a:rPr lang="en-US" sz="300" dirty="0" err="1">
                <a:latin typeface="Calibri" pitchFamily="34" charset="0"/>
                <a:ea typeface="Times New Roman" pitchFamily="18" charset="0"/>
                <a:cs typeface="Calibri" pitchFamily="34" charset="0"/>
              </a:rPr>
              <a:t>Hasselquist</a:t>
            </a:r>
            <a:r>
              <a:rPr lang="en-US" sz="300" dirty="0">
                <a:latin typeface="Calibri" pitchFamily="34" charset="0"/>
                <a:ea typeface="Times New Roman" pitchFamily="18" charset="0"/>
                <a:cs typeface="Calibri" pitchFamily="34" charset="0"/>
              </a:rPr>
              <a:t>, D., Evans, M.R., 2006. Effects of testosterone and </a:t>
            </a:r>
            <a:r>
              <a:rPr lang="en-US" sz="300" dirty="0" err="1">
                <a:latin typeface="Calibri" pitchFamily="34" charset="0"/>
                <a:ea typeface="Times New Roman" pitchFamily="18" charset="0"/>
                <a:cs typeface="Calibri" pitchFamily="34" charset="0"/>
              </a:rPr>
              <a:t>corticosterone</a:t>
            </a:r>
            <a:r>
              <a:rPr lang="en-US" sz="300" dirty="0">
                <a:latin typeface="Calibri" pitchFamily="34" charset="0"/>
                <a:ea typeface="Times New Roman" pitchFamily="18" charset="0"/>
                <a:cs typeface="Calibri" pitchFamily="34" charset="0"/>
              </a:rPr>
              <a:t> on </a:t>
            </a:r>
            <a:r>
              <a:rPr lang="en-US" sz="300" dirty="0" err="1">
                <a:latin typeface="Calibri" pitchFamily="34" charset="0"/>
                <a:ea typeface="Times New Roman" pitchFamily="18" charset="0"/>
                <a:cs typeface="Calibri" pitchFamily="34" charset="0"/>
              </a:rPr>
              <a:t>immunocompetence</a:t>
            </a:r>
            <a:r>
              <a:rPr lang="en-US" sz="300" dirty="0">
                <a:latin typeface="Calibri" pitchFamily="34" charset="0"/>
                <a:ea typeface="Times New Roman" pitchFamily="18" charset="0"/>
                <a:cs typeface="Calibri" pitchFamily="34" charset="0"/>
              </a:rPr>
              <a:t> in the zebra finch. </a:t>
            </a:r>
            <a:r>
              <a:rPr lang="en-US" sz="300" dirty="0" err="1">
                <a:latin typeface="Calibri" pitchFamily="34" charset="0"/>
                <a:ea typeface="Times New Roman" pitchFamily="18" charset="0"/>
                <a:cs typeface="Calibri" pitchFamily="34" charset="0"/>
              </a:rPr>
              <a:t>Horm</a:t>
            </a:r>
            <a:r>
              <a:rPr lang="en-US" sz="300" dirty="0">
                <a:latin typeface="Calibri" pitchFamily="34" charset="0"/>
                <a:ea typeface="Times New Roman" pitchFamily="18" charset="0"/>
                <a:cs typeface="Calibri" pitchFamily="34" charset="0"/>
              </a:rPr>
              <a:t> </a:t>
            </a:r>
            <a:r>
              <a:rPr lang="en-US" sz="300" dirty="0" err="1">
                <a:latin typeface="Calibri" pitchFamily="34" charset="0"/>
                <a:ea typeface="Times New Roman" pitchFamily="18" charset="0"/>
                <a:cs typeface="Calibri" pitchFamily="34" charset="0"/>
              </a:rPr>
              <a:t>Beh</a:t>
            </a:r>
            <a:r>
              <a:rPr lang="en-US" sz="300" dirty="0">
                <a:latin typeface="Calibri" pitchFamily="34" charset="0"/>
                <a:ea typeface="Times New Roman" pitchFamily="18" charset="0"/>
                <a:cs typeface="Calibri" pitchFamily="34" charset="0"/>
              </a:rPr>
              <a:t>. 51, 126-134.</a:t>
            </a:r>
          </a:p>
          <a:p>
            <a:pPr defTabSz="451531" eaLnBrk="0" fontAlgn="base" hangingPunct="0">
              <a:spcBef>
                <a:spcPct val="0"/>
              </a:spcBef>
              <a:spcAft>
                <a:spcPct val="0"/>
              </a:spcAft>
              <a:buFontTx/>
              <a:buChar char="•"/>
            </a:pPr>
            <a:endParaRPr lang="en-US" sz="300" dirty="0">
              <a:latin typeface="Calibri" pitchFamily="34" charset="0"/>
              <a:ea typeface="Times New Roman" pitchFamily="18" charset="0"/>
              <a:cs typeface="Calibri" pitchFamily="34" charset="0"/>
            </a:endParaRPr>
          </a:p>
          <a:p>
            <a:pPr defTabSz="451531" eaLnBrk="0" fontAlgn="base" hangingPunct="0">
              <a:spcBef>
                <a:spcPct val="0"/>
              </a:spcBef>
              <a:spcAft>
                <a:spcPct val="0"/>
              </a:spcAft>
              <a:buFontTx/>
              <a:buChar char="•"/>
            </a:pPr>
            <a:r>
              <a:rPr lang="en-US" sz="300" dirty="0">
                <a:latin typeface="Calibri" pitchFamily="34" charset="0"/>
                <a:ea typeface="Times New Roman" pitchFamily="18" charset="0"/>
                <a:cs typeface="Calibri" pitchFamily="34" charset="0"/>
              </a:rPr>
              <a:t>4.        Snyder, PJ. Clinical features and diagnosis of male </a:t>
            </a:r>
            <a:r>
              <a:rPr lang="en-US" sz="300" dirty="0" err="1">
                <a:latin typeface="Calibri" pitchFamily="34" charset="0"/>
                <a:ea typeface="Times New Roman" pitchFamily="18" charset="0"/>
                <a:cs typeface="Calibri" pitchFamily="34" charset="0"/>
              </a:rPr>
              <a:t>hypogonadism</a:t>
            </a:r>
            <a:r>
              <a:rPr lang="en-US" sz="300" dirty="0">
                <a:latin typeface="Calibri" pitchFamily="34" charset="0"/>
                <a:ea typeface="Times New Roman" pitchFamily="18" charset="0"/>
                <a:cs typeface="Calibri" pitchFamily="34" charset="0"/>
              </a:rPr>
              <a:t>. In: </a:t>
            </a:r>
            <a:r>
              <a:rPr lang="en-US" sz="300" dirty="0" err="1">
                <a:latin typeface="Calibri" pitchFamily="34" charset="0"/>
                <a:ea typeface="Times New Roman" pitchFamily="18" charset="0"/>
                <a:cs typeface="Calibri" pitchFamily="34" charset="0"/>
              </a:rPr>
              <a:t>UpToDate</a:t>
            </a:r>
            <a:r>
              <a:rPr lang="en-US" sz="300" dirty="0">
                <a:latin typeface="Calibri" pitchFamily="34" charset="0"/>
                <a:ea typeface="Times New Roman" pitchFamily="18" charset="0"/>
                <a:cs typeface="Calibri" pitchFamily="34" charset="0"/>
              </a:rPr>
              <a:t>, Matsumoto AM (</a:t>
            </a:r>
            <a:r>
              <a:rPr lang="en-US" sz="300" dirty="0" err="1">
                <a:latin typeface="Calibri" pitchFamily="34" charset="0"/>
                <a:ea typeface="Times New Roman" pitchFamily="18" charset="0"/>
                <a:cs typeface="Calibri" pitchFamily="34" charset="0"/>
              </a:rPr>
              <a:t>ed</a:t>
            </a:r>
            <a:r>
              <a:rPr lang="en-US" sz="300" dirty="0">
                <a:latin typeface="Calibri" pitchFamily="34" charset="0"/>
                <a:ea typeface="Times New Roman" pitchFamily="18" charset="0"/>
                <a:cs typeface="Calibri" pitchFamily="34" charset="0"/>
              </a:rPr>
              <a:t>), </a:t>
            </a:r>
            <a:r>
              <a:rPr lang="en-US" sz="300" dirty="0" err="1">
                <a:latin typeface="Calibri" pitchFamily="34" charset="0"/>
                <a:ea typeface="Times New Roman" pitchFamily="18" charset="0"/>
                <a:cs typeface="Calibri" pitchFamily="34" charset="0"/>
              </a:rPr>
              <a:t>UpToDate</a:t>
            </a:r>
            <a:r>
              <a:rPr lang="en-US" sz="300" dirty="0">
                <a:latin typeface="Calibri" pitchFamily="34" charset="0"/>
                <a:ea typeface="Times New Roman" pitchFamily="18" charset="0"/>
                <a:cs typeface="Calibri" pitchFamily="34" charset="0"/>
              </a:rPr>
              <a:t>, Waltham, MA. (Accessed on August 5, 2015.)</a:t>
            </a:r>
          </a:p>
          <a:p>
            <a:pPr defTabSz="451531" eaLnBrk="0" fontAlgn="base" hangingPunct="0">
              <a:spcBef>
                <a:spcPct val="0"/>
              </a:spcBef>
              <a:spcAft>
                <a:spcPct val="0"/>
              </a:spcAft>
              <a:buFontTx/>
              <a:buChar char="•"/>
            </a:pPr>
            <a:endParaRPr lang="en-US" sz="300" dirty="0">
              <a:latin typeface="Calibri" pitchFamily="34" charset="0"/>
              <a:ea typeface="Times New Roman" pitchFamily="18" charset="0"/>
              <a:cs typeface="Calibri" pitchFamily="34" charset="0"/>
            </a:endParaRPr>
          </a:p>
          <a:p>
            <a:pPr defTabSz="451531" eaLnBrk="0" fontAlgn="base" hangingPunct="0">
              <a:spcBef>
                <a:spcPct val="0"/>
              </a:spcBef>
              <a:spcAft>
                <a:spcPct val="0"/>
              </a:spcAft>
              <a:buFontTx/>
              <a:buChar char="•"/>
            </a:pPr>
            <a:r>
              <a:rPr lang="en-US" sz="300" dirty="0">
                <a:latin typeface="Calibri" pitchFamily="34" charset="0"/>
                <a:ea typeface="Times New Roman" pitchFamily="18" charset="0"/>
                <a:cs typeface="Calibri" pitchFamily="34" charset="0"/>
              </a:rPr>
              <a:t>5.        </a:t>
            </a:r>
            <a:r>
              <a:rPr lang="en-US" sz="300" dirty="0" err="1">
                <a:latin typeface="Calibri" pitchFamily="34" charset="0"/>
                <a:ea typeface="Times New Roman" pitchFamily="18" charset="0"/>
                <a:cs typeface="Calibri" pitchFamily="34" charset="0"/>
              </a:rPr>
              <a:t>Zuraw</a:t>
            </a:r>
            <a:r>
              <a:rPr lang="en-US" sz="300" dirty="0">
                <a:latin typeface="Calibri" pitchFamily="34" charset="0"/>
                <a:ea typeface="Times New Roman" pitchFamily="18" charset="0"/>
                <a:cs typeface="Calibri" pitchFamily="34" charset="0"/>
              </a:rPr>
              <a:t>, B and Bingham, CO. An overview of angioedema: pathogenesis and causes. In: </a:t>
            </a:r>
            <a:r>
              <a:rPr lang="en-US" sz="300" dirty="0" err="1">
                <a:latin typeface="Calibri" pitchFamily="34" charset="0"/>
                <a:ea typeface="Times New Roman" pitchFamily="18" charset="0"/>
                <a:cs typeface="Calibri" pitchFamily="34" charset="0"/>
              </a:rPr>
              <a:t>UpToDate</a:t>
            </a:r>
            <a:r>
              <a:rPr lang="en-US" sz="300" dirty="0">
                <a:latin typeface="Calibri" pitchFamily="34" charset="0"/>
                <a:ea typeface="Times New Roman" pitchFamily="18" charset="0"/>
                <a:cs typeface="Calibri" pitchFamily="34" charset="0"/>
              </a:rPr>
              <a:t>, Saini S (</a:t>
            </a:r>
            <a:r>
              <a:rPr lang="en-US" sz="300" dirty="0" err="1">
                <a:latin typeface="Calibri" pitchFamily="34" charset="0"/>
                <a:ea typeface="Times New Roman" pitchFamily="18" charset="0"/>
                <a:cs typeface="Calibri" pitchFamily="34" charset="0"/>
              </a:rPr>
              <a:t>ed</a:t>
            </a:r>
            <a:r>
              <a:rPr lang="en-US" sz="300" dirty="0">
                <a:latin typeface="Calibri" pitchFamily="34" charset="0"/>
                <a:ea typeface="Times New Roman" pitchFamily="18" charset="0"/>
                <a:cs typeface="Calibri" pitchFamily="34" charset="0"/>
              </a:rPr>
              <a:t>), </a:t>
            </a:r>
            <a:r>
              <a:rPr lang="en-US" sz="300" dirty="0" err="1">
                <a:latin typeface="Calibri" pitchFamily="34" charset="0"/>
                <a:ea typeface="Times New Roman" pitchFamily="18" charset="0"/>
                <a:cs typeface="Calibri" pitchFamily="34" charset="0"/>
              </a:rPr>
              <a:t>UpToDate</a:t>
            </a:r>
            <a:r>
              <a:rPr lang="en-US" sz="300" dirty="0">
                <a:latin typeface="Calibri" pitchFamily="34" charset="0"/>
                <a:ea typeface="Times New Roman" pitchFamily="18" charset="0"/>
                <a:cs typeface="Calibri" pitchFamily="34" charset="0"/>
              </a:rPr>
              <a:t>, Waltham, MA. (Accessed on August 21, 2015.)</a:t>
            </a:r>
          </a:p>
          <a:p>
            <a:pPr defTabSz="451531" eaLnBrk="0" fontAlgn="base" hangingPunct="0">
              <a:spcBef>
                <a:spcPct val="0"/>
              </a:spcBef>
              <a:spcAft>
                <a:spcPct val="0"/>
              </a:spcAft>
              <a:buFontTx/>
              <a:buChar char="•"/>
            </a:pPr>
            <a:endParaRPr lang="en-US" sz="300" dirty="0">
              <a:latin typeface="Calibri" pitchFamily="34" charset="0"/>
              <a:ea typeface="Times New Roman" pitchFamily="18" charset="0"/>
              <a:cs typeface="Calibri" pitchFamily="34" charset="0"/>
            </a:endParaRPr>
          </a:p>
          <a:p>
            <a:pPr defTabSz="451531" eaLnBrk="0" fontAlgn="base" hangingPunct="0">
              <a:spcBef>
                <a:spcPct val="0"/>
              </a:spcBef>
              <a:spcAft>
                <a:spcPct val="0"/>
              </a:spcAft>
              <a:buFontTx/>
              <a:buChar char="•"/>
            </a:pPr>
            <a:r>
              <a:rPr lang="en-US" sz="300" dirty="0">
                <a:latin typeface="Calibri" pitchFamily="34" charset="0"/>
                <a:ea typeface="Times New Roman" pitchFamily="18" charset="0"/>
                <a:cs typeface="Calibri" pitchFamily="34" charset="0"/>
              </a:rPr>
              <a:t>6.       Aromatase and regulation of the estrogen-to-androgen ratio in synovial tissue inflammation: common pathway in both sexes</a:t>
            </a:r>
          </a:p>
          <a:p>
            <a:pPr defTabSz="451531" eaLnBrk="0" fontAlgn="base" hangingPunct="0">
              <a:spcBef>
                <a:spcPct val="0"/>
              </a:spcBef>
              <a:spcAft>
                <a:spcPct val="0"/>
              </a:spcAft>
              <a:buFontTx/>
              <a:buChar char="•"/>
            </a:pPr>
            <a:endParaRPr lang="en-US" sz="300" dirty="0">
              <a:latin typeface="Calibri" pitchFamily="34" charset="0"/>
              <a:ea typeface="Times New Roman" pitchFamily="18" charset="0"/>
              <a:cs typeface="Calibri" pitchFamily="34" charset="0"/>
            </a:endParaRPr>
          </a:p>
          <a:p>
            <a:pPr defTabSz="451531" eaLnBrk="0" fontAlgn="base" hangingPunct="0">
              <a:spcBef>
                <a:spcPct val="0"/>
              </a:spcBef>
              <a:spcAft>
                <a:spcPct val="0"/>
              </a:spcAft>
              <a:buFontTx/>
              <a:buChar char="•"/>
            </a:pPr>
            <a:r>
              <a:rPr lang="en-US" sz="300" dirty="0">
                <a:latin typeface="Calibri" pitchFamily="34" charset="0"/>
                <a:ea typeface="Times New Roman" pitchFamily="18" charset="0"/>
                <a:cs typeface="Calibri" pitchFamily="34" charset="0"/>
              </a:rPr>
              <a:t>Silvia </a:t>
            </a:r>
            <a:r>
              <a:rPr lang="en-US" sz="300" dirty="0" err="1">
                <a:latin typeface="Calibri" pitchFamily="34" charset="0"/>
                <a:ea typeface="Times New Roman" pitchFamily="18" charset="0"/>
                <a:cs typeface="Calibri" pitchFamily="34" charset="0"/>
              </a:rPr>
              <a:t>Capellino</a:t>
            </a:r>
            <a:r>
              <a:rPr lang="en-US" sz="300" dirty="0">
                <a:latin typeface="Calibri" pitchFamily="34" charset="0"/>
                <a:ea typeface="Times New Roman" pitchFamily="18" charset="0"/>
                <a:cs typeface="Calibri" pitchFamily="34" charset="0"/>
              </a:rPr>
              <a:t>, Rainer H. Straub. Maurizio </a:t>
            </a:r>
            <a:r>
              <a:rPr lang="en-US" sz="300" dirty="0" err="1">
                <a:latin typeface="Calibri" pitchFamily="34" charset="0"/>
                <a:ea typeface="Times New Roman" pitchFamily="18" charset="0"/>
                <a:cs typeface="Calibri" pitchFamily="34" charset="0"/>
              </a:rPr>
              <a:t>Cutolo</a:t>
            </a:r>
            <a:endParaRPr lang="en-US" sz="300" dirty="0">
              <a:latin typeface="Calibri" pitchFamily="34" charset="0"/>
              <a:ea typeface="Times New Roman" pitchFamily="18" charset="0"/>
              <a:cs typeface="Calibri" pitchFamily="34" charset="0"/>
            </a:endParaRPr>
          </a:p>
          <a:p>
            <a:pPr defTabSz="451531" eaLnBrk="0" fontAlgn="base" hangingPunct="0">
              <a:spcBef>
                <a:spcPct val="0"/>
              </a:spcBef>
              <a:spcAft>
                <a:spcPct val="0"/>
              </a:spcAft>
              <a:buFontTx/>
              <a:buChar char="•"/>
            </a:pPr>
            <a:endParaRPr lang="en-US" sz="300" dirty="0">
              <a:latin typeface="Calibri" pitchFamily="34" charset="0"/>
              <a:ea typeface="Times New Roman" pitchFamily="18" charset="0"/>
              <a:cs typeface="Calibri" pitchFamily="34" charset="0"/>
            </a:endParaRPr>
          </a:p>
          <a:p>
            <a:pPr defTabSz="451531" eaLnBrk="0" fontAlgn="base" hangingPunct="0">
              <a:spcBef>
                <a:spcPct val="0"/>
              </a:spcBef>
              <a:spcAft>
                <a:spcPct val="0"/>
              </a:spcAft>
              <a:buFontTx/>
              <a:buChar char="•"/>
            </a:pPr>
            <a:r>
              <a:rPr lang="en-US" sz="300" dirty="0">
                <a:latin typeface="Calibri" pitchFamily="34" charset="0"/>
                <a:ea typeface="Times New Roman" pitchFamily="18" charset="0"/>
                <a:cs typeface="Calibri" pitchFamily="34" charset="0"/>
              </a:rPr>
              <a:t>7.       Effects of testosterone on cell-mediated and humoral immunity in non-breeding adult European Starlings</a:t>
            </a:r>
          </a:p>
          <a:p>
            <a:pPr defTabSz="451531" eaLnBrk="0" fontAlgn="base" hangingPunct="0">
              <a:spcBef>
                <a:spcPct val="0"/>
              </a:spcBef>
              <a:spcAft>
                <a:spcPct val="0"/>
              </a:spcAft>
              <a:buFontTx/>
              <a:buChar char="•"/>
            </a:pPr>
            <a:endParaRPr lang="en-US" sz="300" dirty="0">
              <a:latin typeface="Calibri" pitchFamily="34" charset="0"/>
              <a:ea typeface="Times New Roman" pitchFamily="18" charset="0"/>
              <a:cs typeface="Calibri" pitchFamily="34" charset="0"/>
            </a:endParaRPr>
          </a:p>
          <a:p>
            <a:pPr defTabSz="451531" eaLnBrk="0" fontAlgn="base" hangingPunct="0">
              <a:spcBef>
                <a:spcPct val="0"/>
              </a:spcBef>
              <a:spcAft>
                <a:spcPct val="0"/>
              </a:spcAft>
              <a:buFontTx/>
              <a:buChar char="•"/>
            </a:pPr>
            <a:r>
              <a:rPr lang="en-US" sz="300" dirty="0">
                <a:latin typeface="Calibri" pitchFamily="34" charset="0"/>
                <a:ea typeface="Times New Roman" pitchFamily="18" charset="0"/>
                <a:cs typeface="Calibri" pitchFamily="34" charset="0"/>
              </a:rPr>
              <a:t>Deborah L. Duffy, George E. Bentley, Deborah L. </a:t>
            </a:r>
            <a:r>
              <a:rPr lang="en-US" sz="300" dirty="0" err="1">
                <a:latin typeface="Calibri" pitchFamily="34" charset="0"/>
                <a:ea typeface="Times New Roman" pitchFamily="18" charset="0"/>
                <a:cs typeface="Calibri" pitchFamily="34" charset="0"/>
              </a:rPr>
              <a:t>Drazen</a:t>
            </a:r>
            <a:r>
              <a:rPr lang="en-US" sz="300" dirty="0">
                <a:latin typeface="Calibri" pitchFamily="34" charset="0"/>
                <a:ea typeface="Times New Roman" pitchFamily="18" charset="0"/>
                <a:cs typeface="Calibri" pitchFamily="34" charset="0"/>
              </a:rPr>
              <a:t>, Gregory F. Ball(Accessed on August 21, 2015.)</a:t>
            </a:r>
            <a:endParaRPr lang="en-US" sz="300" dirty="0">
              <a:latin typeface="Arial" pitchFamily="34" charset="0"/>
              <a:cs typeface="Arial" pitchFamily="34" charset="0"/>
            </a:endParaRPr>
          </a:p>
        </p:txBody>
      </p:sp>
      <p:pic>
        <p:nvPicPr>
          <p:cNvPr id="3" name="Picture 2"/>
          <p:cNvPicPr>
            <a:picLocks noChangeAspect="1"/>
          </p:cNvPicPr>
          <p:nvPr/>
        </p:nvPicPr>
        <p:blipFill>
          <a:blip r:embed="rId4"/>
          <a:stretch>
            <a:fillRect/>
          </a:stretch>
        </p:blipFill>
        <p:spPr>
          <a:xfrm>
            <a:off x="3944057" y="1767463"/>
            <a:ext cx="1255885" cy="426757"/>
          </a:xfrm>
          <a:prstGeom prst="rect">
            <a:avLst/>
          </a:prstGeom>
        </p:spPr>
      </p:pic>
      <p:pic>
        <p:nvPicPr>
          <p:cNvPr id="5" name="Picture 4"/>
          <p:cNvPicPr>
            <a:picLocks noChangeAspect="1"/>
          </p:cNvPicPr>
          <p:nvPr/>
        </p:nvPicPr>
        <p:blipFill>
          <a:blip r:embed="rId5"/>
          <a:stretch>
            <a:fillRect/>
          </a:stretch>
        </p:blipFill>
        <p:spPr>
          <a:xfrm>
            <a:off x="4230614" y="2286016"/>
            <a:ext cx="158510" cy="1353429"/>
          </a:xfrm>
          <a:prstGeom prst="rect">
            <a:avLst/>
          </a:prstGeom>
        </p:spPr>
      </p:pic>
      <p:pic>
        <p:nvPicPr>
          <p:cNvPr id="6" name="Picture 5"/>
          <p:cNvPicPr>
            <a:picLocks noChangeAspect="1"/>
          </p:cNvPicPr>
          <p:nvPr/>
        </p:nvPicPr>
        <p:blipFill>
          <a:blip r:embed="rId6"/>
          <a:stretch>
            <a:fillRect/>
          </a:stretch>
        </p:blipFill>
        <p:spPr>
          <a:xfrm>
            <a:off x="4544685" y="2267726"/>
            <a:ext cx="676715" cy="1371719"/>
          </a:xfrm>
          <a:prstGeom prst="rect">
            <a:avLst/>
          </a:prstGeom>
        </p:spPr>
      </p:pic>
      <p:pic>
        <p:nvPicPr>
          <p:cNvPr id="7" name="Picture 6"/>
          <p:cNvPicPr>
            <a:picLocks noChangeAspect="1"/>
          </p:cNvPicPr>
          <p:nvPr/>
        </p:nvPicPr>
        <p:blipFill>
          <a:blip r:embed="rId7"/>
          <a:stretch>
            <a:fillRect/>
          </a:stretch>
        </p:blipFill>
        <p:spPr>
          <a:xfrm>
            <a:off x="3630041" y="3761723"/>
            <a:ext cx="1182727" cy="377985"/>
          </a:xfrm>
          <a:prstGeom prst="rect">
            <a:avLst/>
          </a:prstGeom>
        </p:spPr>
      </p:pic>
      <p:pic>
        <p:nvPicPr>
          <p:cNvPr id="19" name="Picture 18"/>
          <p:cNvPicPr>
            <a:picLocks noChangeAspect="1"/>
          </p:cNvPicPr>
          <p:nvPr/>
        </p:nvPicPr>
        <p:blipFill>
          <a:blip r:embed="rId8"/>
          <a:stretch>
            <a:fillRect/>
          </a:stretch>
        </p:blipFill>
        <p:spPr>
          <a:xfrm>
            <a:off x="4809643" y="3726141"/>
            <a:ext cx="1670449" cy="804742"/>
          </a:xfrm>
          <a:prstGeom prst="rect">
            <a:avLst/>
          </a:prstGeom>
        </p:spPr>
      </p:pic>
      <p:pic>
        <p:nvPicPr>
          <p:cNvPr id="20" name="Picture 19"/>
          <p:cNvPicPr>
            <a:picLocks noChangeAspect="1"/>
          </p:cNvPicPr>
          <p:nvPr/>
        </p:nvPicPr>
        <p:blipFill>
          <a:blip r:embed="rId9"/>
          <a:stretch>
            <a:fillRect/>
          </a:stretch>
        </p:blipFill>
        <p:spPr>
          <a:xfrm>
            <a:off x="3429023" y="4519126"/>
            <a:ext cx="829128" cy="1298561"/>
          </a:xfrm>
          <a:prstGeom prst="rect">
            <a:avLst/>
          </a:prstGeom>
        </p:spPr>
      </p:pic>
      <p:pic>
        <p:nvPicPr>
          <p:cNvPr id="21" name="Picture 20"/>
          <p:cNvPicPr>
            <a:picLocks noChangeAspect="1"/>
          </p:cNvPicPr>
          <p:nvPr/>
        </p:nvPicPr>
        <p:blipFill>
          <a:blip r:embed="rId10"/>
          <a:stretch>
            <a:fillRect/>
          </a:stretch>
        </p:blipFill>
        <p:spPr>
          <a:xfrm>
            <a:off x="5278061" y="4547892"/>
            <a:ext cx="829128" cy="1292464"/>
          </a:xfrm>
          <a:prstGeom prst="rect">
            <a:avLst/>
          </a:prstGeom>
        </p:spPr>
      </p:pic>
      <p:pic>
        <p:nvPicPr>
          <p:cNvPr id="22" name="Picture 21"/>
          <p:cNvPicPr>
            <a:picLocks noChangeAspect="1"/>
          </p:cNvPicPr>
          <p:nvPr/>
        </p:nvPicPr>
        <p:blipFill>
          <a:blip r:embed="rId11"/>
          <a:stretch>
            <a:fillRect/>
          </a:stretch>
        </p:blipFill>
        <p:spPr>
          <a:xfrm>
            <a:off x="4058318" y="5751257"/>
            <a:ext cx="1676545" cy="804742"/>
          </a:xfrm>
          <a:prstGeom prst="rect">
            <a:avLst/>
          </a:prstGeom>
        </p:spPr>
      </p:pic>
      <p:pic>
        <p:nvPicPr>
          <p:cNvPr id="23" name="Picture 22"/>
          <p:cNvPicPr>
            <a:picLocks noChangeAspect="1"/>
          </p:cNvPicPr>
          <p:nvPr/>
        </p:nvPicPr>
        <p:blipFill>
          <a:blip r:embed="rId12"/>
          <a:stretch>
            <a:fillRect/>
          </a:stretch>
        </p:blipFill>
        <p:spPr>
          <a:xfrm>
            <a:off x="3927290" y="4030281"/>
            <a:ext cx="237765" cy="457240"/>
          </a:xfrm>
          <a:prstGeom prst="rect">
            <a:avLst/>
          </a:prstGeom>
        </p:spPr>
      </p:pic>
      <p:pic>
        <p:nvPicPr>
          <p:cNvPr id="25" name="Picture 24"/>
          <p:cNvPicPr>
            <a:picLocks noChangeAspect="1"/>
          </p:cNvPicPr>
          <p:nvPr/>
        </p:nvPicPr>
        <p:blipFill>
          <a:blip r:embed="rId13"/>
          <a:stretch>
            <a:fillRect/>
          </a:stretch>
        </p:blipFill>
        <p:spPr>
          <a:xfrm>
            <a:off x="5207888" y="5656810"/>
            <a:ext cx="225572" cy="463336"/>
          </a:xfrm>
          <a:prstGeom prst="rect">
            <a:avLst/>
          </a:prstGeom>
        </p:spPr>
      </p:pic>
    </p:spTree>
    <p:extLst>
      <p:ext uri="{BB962C8B-B14F-4D97-AF65-F5344CB8AC3E}">
        <p14:creationId xmlns:p14="http://schemas.microsoft.com/office/powerpoint/2010/main" val="3552616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4362</TotalTime>
  <Words>587</Words>
  <Application>Microsoft Office PowerPoint</Application>
  <PresentationFormat>On-screen Show (4:3)</PresentationFormat>
  <Paragraphs>49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Resolution of Seasonal Allergies by  Testosterone Replacement in Hypogonadal Male:  A Case Report  Isaac Sachmechi MD, FACE, FACP, Soheila Nourabadi MD, Luis Chavez MD, Anoop Kumar MBBS  Department of Medicine, Icahn School of Medicine at Mount Sinai – NYC Health + Hospital/Queens, Jamaica, New York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Spironolactone induced Adrenal Insufficiency in a patient with Aldosterone-producing Adenoma  Preaw Hanseree MD, Issac Sachmechi MD, FACP, FACE Department of Medicine, Mount Sinai School of Medicine at Queens Hospital Center, Jamaica, New York</dc:title>
  <dc:creator>Luis Chavez</dc:creator>
  <cp:lastModifiedBy>Helen Chan</cp:lastModifiedBy>
  <cp:revision>18</cp:revision>
  <dcterms:created xsi:type="dcterms:W3CDTF">2015-03-30T23:28:20Z</dcterms:created>
  <dcterms:modified xsi:type="dcterms:W3CDTF">2016-04-26T19:59:01Z</dcterms:modified>
</cp:coreProperties>
</file>