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16459200"/>
  <p:notesSz cx="6858000" cy="9144000"/>
  <p:defaultTextStyle>
    <a:defPPr>
      <a:defRPr lang="en-US"/>
    </a:defPPr>
    <a:lvl1pPr marL="0" algn="l" defTabSz="2106778" rtl="0" eaLnBrk="1" latinLnBrk="0" hangingPunct="1">
      <a:defRPr sz="4147" kern="1200">
        <a:solidFill>
          <a:schemeClr val="tx1"/>
        </a:solidFill>
        <a:latin typeface="+mn-lt"/>
        <a:ea typeface="+mn-ea"/>
        <a:cs typeface="+mn-cs"/>
      </a:defRPr>
    </a:lvl1pPr>
    <a:lvl2pPr marL="1053389" algn="l" defTabSz="2106778" rtl="0" eaLnBrk="1" latinLnBrk="0" hangingPunct="1">
      <a:defRPr sz="4147" kern="1200">
        <a:solidFill>
          <a:schemeClr val="tx1"/>
        </a:solidFill>
        <a:latin typeface="+mn-lt"/>
        <a:ea typeface="+mn-ea"/>
        <a:cs typeface="+mn-cs"/>
      </a:defRPr>
    </a:lvl2pPr>
    <a:lvl3pPr marL="2106778" algn="l" defTabSz="2106778" rtl="0" eaLnBrk="1" latinLnBrk="0" hangingPunct="1">
      <a:defRPr sz="4147" kern="1200">
        <a:solidFill>
          <a:schemeClr val="tx1"/>
        </a:solidFill>
        <a:latin typeface="+mn-lt"/>
        <a:ea typeface="+mn-ea"/>
        <a:cs typeface="+mn-cs"/>
      </a:defRPr>
    </a:lvl3pPr>
    <a:lvl4pPr marL="3160166" algn="l" defTabSz="2106778" rtl="0" eaLnBrk="1" latinLnBrk="0" hangingPunct="1">
      <a:defRPr sz="4147" kern="1200">
        <a:solidFill>
          <a:schemeClr val="tx1"/>
        </a:solidFill>
        <a:latin typeface="+mn-lt"/>
        <a:ea typeface="+mn-ea"/>
        <a:cs typeface="+mn-cs"/>
      </a:defRPr>
    </a:lvl4pPr>
    <a:lvl5pPr marL="4213555" algn="l" defTabSz="2106778" rtl="0" eaLnBrk="1" latinLnBrk="0" hangingPunct="1">
      <a:defRPr sz="4147" kern="1200">
        <a:solidFill>
          <a:schemeClr val="tx1"/>
        </a:solidFill>
        <a:latin typeface="+mn-lt"/>
        <a:ea typeface="+mn-ea"/>
        <a:cs typeface="+mn-cs"/>
      </a:defRPr>
    </a:lvl5pPr>
    <a:lvl6pPr marL="5266944" algn="l" defTabSz="2106778" rtl="0" eaLnBrk="1" latinLnBrk="0" hangingPunct="1">
      <a:defRPr sz="4147" kern="1200">
        <a:solidFill>
          <a:schemeClr val="tx1"/>
        </a:solidFill>
        <a:latin typeface="+mn-lt"/>
        <a:ea typeface="+mn-ea"/>
        <a:cs typeface="+mn-cs"/>
      </a:defRPr>
    </a:lvl6pPr>
    <a:lvl7pPr marL="6320333" algn="l" defTabSz="2106778" rtl="0" eaLnBrk="1" latinLnBrk="0" hangingPunct="1">
      <a:defRPr sz="4147" kern="1200">
        <a:solidFill>
          <a:schemeClr val="tx1"/>
        </a:solidFill>
        <a:latin typeface="+mn-lt"/>
        <a:ea typeface="+mn-ea"/>
        <a:cs typeface="+mn-cs"/>
      </a:defRPr>
    </a:lvl7pPr>
    <a:lvl8pPr marL="7373722" algn="l" defTabSz="2106778" rtl="0" eaLnBrk="1" latinLnBrk="0" hangingPunct="1">
      <a:defRPr sz="4147" kern="1200">
        <a:solidFill>
          <a:schemeClr val="tx1"/>
        </a:solidFill>
        <a:latin typeface="+mn-lt"/>
        <a:ea typeface="+mn-ea"/>
        <a:cs typeface="+mn-cs"/>
      </a:defRPr>
    </a:lvl8pPr>
    <a:lvl9pPr marL="8427110" algn="l" defTabSz="2106778" rtl="0" eaLnBrk="1" latinLnBrk="0" hangingPunct="1">
      <a:defRPr sz="41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9" d="100"/>
          <a:sy n="49"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7802-C250-427C-9740-FA6F59038F90}" type="datetimeFigureOut">
              <a:rPr lang="en-US" smtClean="0"/>
              <a:t>4/26/2016</a:t>
            </a:fld>
            <a:endParaRPr lang="en-US" dirty="0"/>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C3EB3-37C8-40C9-89C0-6987590FA0A4}" type="slidenum">
              <a:rPr lang="en-US" smtClean="0"/>
              <a:t>‹#›</a:t>
            </a:fld>
            <a:endParaRPr lang="en-US" dirty="0"/>
          </a:p>
        </p:txBody>
      </p:sp>
    </p:spTree>
    <p:extLst>
      <p:ext uri="{BB962C8B-B14F-4D97-AF65-F5344CB8AC3E}">
        <p14:creationId xmlns:p14="http://schemas.microsoft.com/office/powerpoint/2010/main" val="2387708803"/>
      </p:ext>
    </p:extLst>
  </p:cSld>
  <p:clrMap bg1="lt1" tx1="dk1" bg2="lt2" tx2="dk2" accent1="accent1" accent2="accent2" accent3="accent3" accent4="accent4" accent5="accent5" accent6="accent6" hlink="hlink" folHlink="folHlink"/>
  <p:notesStyle>
    <a:lvl1pPr marL="0" algn="l" defTabSz="2106778" rtl="0" eaLnBrk="1" latinLnBrk="0" hangingPunct="1">
      <a:defRPr sz="2765" kern="1200">
        <a:solidFill>
          <a:schemeClr val="tx1"/>
        </a:solidFill>
        <a:latin typeface="+mn-lt"/>
        <a:ea typeface="+mn-ea"/>
        <a:cs typeface="+mn-cs"/>
      </a:defRPr>
    </a:lvl1pPr>
    <a:lvl2pPr marL="1053389" algn="l" defTabSz="2106778" rtl="0" eaLnBrk="1" latinLnBrk="0" hangingPunct="1">
      <a:defRPr sz="2765" kern="1200">
        <a:solidFill>
          <a:schemeClr val="tx1"/>
        </a:solidFill>
        <a:latin typeface="+mn-lt"/>
        <a:ea typeface="+mn-ea"/>
        <a:cs typeface="+mn-cs"/>
      </a:defRPr>
    </a:lvl2pPr>
    <a:lvl3pPr marL="2106778" algn="l" defTabSz="2106778" rtl="0" eaLnBrk="1" latinLnBrk="0" hangingPunct="1">
      <a:defRPr sz="2765" kern="1200">
        <a:solidFill>
          <a:schemeClr val="tx1"/>
        </a:solidFill>
        <a:latin typeface="+mn-lt"/>
        <a:ea typeface="+mn-ea"/>
        <a:cs typeface="+mn-cs"/>
      </a:defRPr>
    </a:lvl3pPr>
    <a:lvl4pPr marL="3160166" algn="l" defTabSz="2106778" rtl="0" eaLnBrk="1" latinLnBrk="0" hangingPunct="1">
      <a:defRPr sz="2765" kern="1200">
        <a:solidFill>
          <a:schemeClr val="tx1"/>
        </a:solidFill>
        <a:latin typeface="+mn-lt"/>
        <a:ea typeface="+mn-ea"/>
        <a:cs typeface="+mn-cs"/>
      </a:defRPr>
    </a:lvl4pPr>
    <a:lvl5pPr marL="4213555" algn="l" defTabSz="2106778" rtl="0" eaLnBrk="1" latinLnBrk="0" hangingPunct="1">
      <a:defRPr sz="2765" kern="1200">
        <a:solidFill>
          <a:schemeClr val="tx1"/>
        </a:solidFill>
        <a:latin typeface="+mn-lt"/>
        <a:ea typeface="+mn-ea"/>
        <a:cs typeface="+mn-cs"/>
      </a:defRPr>
    </a:lvl5pPr>
    <a:lvl6pPr marL="5266944" algn="l" defTabSz="2106778" rtl="0" eaLnBrk="1" latinLnBrk="0" hangingPunct="1">
      <a:defRPr sz="2765" kern="1200">
        <a:solidFill>
          <a:schemeClr val="tx1"/>
        </a:solidFill>
        <a:latin typeface="+mn-lt"/>
        <a:ea typeface="+mn-ea"/>
        <a:cs typeface="+mn-cs"/>
      </a:defRPr>
    </a:lvl6pPr>
    <a:lvl7pPr marL="6320333" algn="l" defTabSz="2106778" rtl="0" eaLnBrk="1" latinLnBrk="0" hangingPunct="1">
      <a:defRPr sz="2765" kern="1200">
        <a:solidFill>
          <a:schemeClr val="tx1"/>
        </a:solidFill>
        <a:latin typeface="+mn-lt"/>
        <a:ea typeface="+mn-ea"/>
        <a:cs typeface="+mn-cs"/>
      </a:defRPr>
    </a:lvl7pPr>
    <a:lvl8pPr marL="7373722" algn="l" defTabSz="2106778" rtl="0" eaLnBrk="1" latinLnBrk="0" hangingPunct="1">
      <a:defRPr sz="2765" kern="1200">
        <a:solidFill>
          <a:schemeClr val="tx1"/>
        </a:solidFill>
        <a:latin typeface="+mn-lt"/>
        <a:ea typeface="+mn-ea"/>
        <a:cs typeface="+mn-cs"/>
      </a:defRPr>
    </a:lvl8pPr>
    <a:lvl9pPr marL="8427110" algn="l" defTabSz="2106778" rtl="0" eaLnBrk="1" latinLnBrk="0" hangingPunct="1">
      <a:defRPr sz="27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3EB3-37C8-40C9-89C0-6987590FA0A4}" type="slidenum">
              <a:rPr lang="en-US" smtClean="0"/>
              <a:t>1</a:t>
            </a:fld>
            <a:endParaRPr lang="en-US" dirty="0"/>
          </a:p>
        </p:txBody>
      </p:sp>
    </p:spTree>
    <p:extLst>
      <p:ext uri="{BB962C8B-B14F-4D97-AF65-F5344CB8AC3E}">
        <p14:creationId xmlns:p14="http://schemas.microsoft.com/office/powerpoint/2010/main" val="63927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93671"/>
            <a:ext cx="20574000" cy="5730240"/>
          </a:xfrm>
        </p:spPr>
        <p:txBody>
          <a:bodyPr anchor="b"/>
          <a:lstStyle>
            <a:lvl1pPr algn="ctr">
              <a:defRPr sz="13500"/>
            </a:lvl1pPr>
          </a:lstStyle>
          <a:p>
            <a:r>
              <a:rPr lang="en-US" smtClean="0"/>
              <a:t>Click to edit Master title style</a:t>
            </a:r>
            <a:endParaRPr lang="en-US" dirty="0"/>
          </a:p>
        </p:txBody>
      </p:sp>
      <p:sp>
        <p:nvSpPr>
          <p:cNvPr id="3" name="Subtitle 2"/>
          <p:cNvSpPr>
            <a:spLocks noGrp="1"/>
          </p:cNvSpPr>
          <p:nvPr>
            <p:ph type="subTitle" idx="1"/>
          </p:nvPr>
        </p:nvSpPr>
        <p:spPr>
          <a:xfrm>
            <a:off x="3429000" y="8644891"/>
            <a:ext cx="20574000" cy="3973829"/>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17810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17213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5" y="876300"/>
            <a:ext cx="5915025" cy="13948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876300"/>
            <a:ext cx="17402175" cy="13948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1560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75127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3" y="4103372"/>
            <a:ext cx="23660100" cy="6846569"/>
          </a:xfrm>
        </p:spPr>
        <p:txBody>
          <a:bodyPr anchor="b"/>
          <a:lstStyle>
            <a:lvl1pPr>
              <a:defRPr sz="13500"/>
            </a:lvl1pPr>
          </a:lstStyle>
          <a:p>
            <a:r>
              <a:rPr lang="en-US" smtClean="0"/>
              <a:t>Click to edit Master title style</a:t>
            </a:r>
            <a:endParaRPr lang="en-US" dirty="0"/>
          </a:p>
        </p:txBody>
      </p:sp>
      <p:sp>
        <p:nvSpPr>
          <p:cNvPr id="3" name="Text Placeholder 2"/>
          <p:cNvSpPr>
            <a:spLocks noGrp="1"/>
          </p:cNvSpPr>
          <p:nvPr>
            <p:ph type="body" idx="1"/>
          </p:nvPr>
        </p:nvSpPr>
        <p:spPr>
          <a:xfrm>
            <a:off x="1871663" y="11014712"/>
            <a:ext cx="23660100" cy="3600449"/>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2730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4381500"/>
            <a:ext cx="1165860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4381500"/>
            <a:ext cx="1165860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274998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876301"/>
            <a:ext cx="23660100" cy="318135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4" y="4034791"/>
            <a:ext cx="11605021"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4" name="Content Placeholder 3"/>
          <p:cNvSpPr>
            <a:spLocks noGrp="1"/>
          </p:cNvSpPr>
          <p:nvPr>
            <p:ph sz="half" idx="2"/>
          </p:nvPr>
        </p:nvSpPr>
        <p:spPr>
          <a:xfrm>
            <a:off x="1889524" y="6012180"/>
            <a:ext cx="11605021"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0" y="4034791"/>
            <a:ext cx="11662173"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smtClean="0"/>
              <a:t>Click to edit Master text styles</a:t>
            </a:r>
          </a:p>
        </p:txBody>
      </p:sp>
      <p:sp>
        <p:nvSpPr>
          <p:cNvPr id="6" name="Content Placeholder 5"/>
          <p:cNvSpPr>
            <a:spLocks noGrp="1"/>
          </p:cNvSpPr>
          <p:nvPr>
            <p:ph sz="quarter" idx="4"/>
          </p:nvPr>
        </p:nvSpPr>
        <p:spPr>
          <a:xfrm>
            <a:off x="13887450" y="6012180"/>
            <a:ext cx="11662173"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0098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134348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428747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smtClean="0"/>
              <a:t>Click to edit Master title style</a:t>
            </a:r>
            <a:endParaRPr lang="en-US" dirty="0"/>
          </a:p>
        </p:txBody>
      </p:sp>
      <p:sp>
        <p:nvSpPr>
          <p:cNvPr id="3" name="Content Placeholder 2"/>
          <p:cNvSpPr>
            <a:spLocks noGrp="1"/>
          </p:cNvSpPr>
          <p:nvPr>
            <p:ph idx="1"/>
          </p:nvPr>
        </p:nvSpPr>
        <p:spPr>
          <a:xfrm>
            <a:off x="11662173" y="2369821"/>
            <a:ext cx="13887450" cy="11696700"/>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409450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2369821"/>
            <a:ext cx="13887450" cy="11696700"/>
          </a:xfrm>
        </p:spPr>
        <p:txBody>
          <a:bodyPr anchor="t"/>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D747F-F036-46E8-89BA-318C510941CE}"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E32D6-CAB4-4D3D-BA6D-801C2C44922E}" type="slidenum">
              <a:rPr lang="en-US" smtClean="0"/>
              <a:t>‹#›</a:t>
            </a:fld>
            <a:endParaRPr lang="en-US" dirty="0"/>
          </a:p>
        </p:txBody>
      </p:sp>
    </p:spTree>
    <p:extLst>
      <p:ext uri="{BB962C8B-B14F-4D97-AF65-F5344CB8AC3E}">
        <p14:creationId xmlns:p14="http://schemas.microsoft.com/office/powerpoint/2010/main" val="312890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B51D747F-F036-46E8-89BA-318C510941CE}" type="datetimeFigureOut">
              <a:rPr lang="en-US" smtClean="0"/>
              <a:t>4/26/2016</a:t>
            </a:fld>
            <a:endParaRPr lang="en-US" dirty="0"/>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1DBE32D6-CAB4-4D3D-BA6D-801C2C44922E}" type="slidenum">
              <a:rPr lang="en-US" smtClean="0"/>
              <a:t>‹#›</a:t>
            </a:fld>
            <a:endParaRPr lang="en-US" dirty="0"/>
          </a:p>
        </p:txBody>
      </p:sp>
    </p:spTree>
    <p:extLst>
      <p:ext uri="{BB962C8B-B14F-4D97-AF65-F5344CB8AC3E}">
        <p14:creationId xmlns:p14="http://schemas.microsoft.com/office/powerpoint/2010/main" val="3336863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0" cy="3670787"/>
          </a:xfr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a:noAutofit/>
          </a:bodyPr>
          <a:lstStyle/>
          <a:p>
            <a:pPr>
              <a:lnSpc>
                <a:spcPct val="100000"/>
              </a:lnSpc>
            </a:pPr>
            <a:r>
              <a:rPr lang="en-US" sz="7400" dirty="0">
                <a:latin typeface="Arial" panose="020B0604020202020204" pitchFamily="34" charset="0"/>
                <a:cs typeface="Arial" panose="020B0604020202020204" pitchFamily="34" charset="0"/>
              </a:rPr>
              <a:t>Scimitar Syndrome Presenting with Pulmonary Emboli </a:t>
            </a:r>
            <a:br>
              <a:rPr lang="en-US" sz="7400" dirty="0">
                <a:latin typeface="Arial" panose="020B0604020202020204" pitchFamily="34" charset="0"/>
                <a:cs typeface="Arial" panose="020B0604020202020204" pitchFamily="34" charset="0"/>
              </a:rPr>
            </a:br>
            <a:r>
              <a:rPr lang="en-US" sz="7400" dirty="0" smtClean="0">
                <a:latin typeface="Arial" panose="020B0604020202020204" pitchFamily="34" charset="0"/>
                <a:cs typeface="Arial" panose="020B0604020202020204" pitchFamily="34" charset="0"/>
              </a:rPr>
              <a:t>and </a:t>
            </a:r>
            <a:r>
              <a:rPr lang="en-US" sz="7400" dirty="0">
                <a:latin typeface="Arial" panose="020B0604020202020204" pitchFamily="34" charset="0"/>
                <a:cs typeface="Arial" panose="020B0604020202020204" pitchFamily="34" charset="0"/>
              </a:rPr>
              <a:t>Right Heart Failure Requiring </a:t>
            </a:r>
            <a:r>
              <a:rPr lang="en-US" sz="7400" dirty="0" smtClean="0">
                <a:latin typeface="Arial" panose="020B0604020202020204" pitchFamily="34" charset="0"/>
                <a:cs typeface="Arial" panose="020B0604020202020204" pitchFamily="34" charset="0"/>
              </a:rPr>
              <a:t>ECMO</a:t>
            </a:r>
            <a:br>
              <a:rPr lang="en-US" sz="7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Paul </a:t>
            </a:r>
            <a:r>
              <a:rPr lang="en-US" sz="4400" dirty="0">
                <a:latin typeface="Arial" panose="020B0604020202020204" pitchFamily="34" charset="0"/>
                <a:cs typeface="Arial" panose="020B0604020202020204" pitchFamily="34" charset="0"/>
              </a:rPr>
              <a:t>J Simpson MD, Gowthami Are MD, Ricardo Lopez MD, Habibur Rahman MD</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Icahn School of Medicine at Mount </a:t>
            </a:r>
            <a:r>
              <a:rPr lang="en-US" sz="4400" dirty="0" smtClean="0">
                <a:latin typeface="Arial" panose="020B0604020202020204" pitchFamily="34" charset="0"/>
                <a:cs typeface="Arial" panose="020B0604020202020204" pitchFamily="34" charset="0"/>
              </a:rPr>
              <a:t>Sinai </a:t>
            </a:r>
            <a:r>
              <a:rPr lang="en-US" sz="4400" dirty="0" smtClean="0">
                <a:latin typeface="Arial" panose="020B0604020202020204" pitchFamily="34" charset="0"/>
                <a:cs typeface="Arial" panose="020B0604020202020204" pitchFamily="34" charset="0"/>
              </a:rPr>
              <a:t>– NYC Health </a:t>
            </a:r>
            <a:r>
              <a:rPr lang="en-US" sz="4400" smtClean="0">
                <a:latin typeface="Arial" panose="020B0604020202020204" pitchFamily="34" charset="0"/>
                <a:cs typeface="Arial" panose="020B0604020202020204" pitchFamily="34" charset="0"/>
              </a:rPr>
              <a:t>+ Hospital/Queens</a:t>
            </a:r>
            <a:endParaRPr lang="en-US" sz="4400" dirty="0">
              <a:latin typeface="Arial" panose="020B0604020202020204" pitchFamily="34" charset="0"/>
              <a:cs typeface="Arial" panose="020B0604020202020204" pitchFamily="34" charset="0"/>
            </a:endParaRPr>
          </a:p>
        </p:txBody>
      </p:sp>
      <p:sp>
        <p:nvSpPr>
          <p:cNvPr id="5" name="TextBox 4"/>
          <p:cNvSpPr txBox="1"/>
          <p:nvPr/>
        </p:nvSpPr>
        <p:spPr>
          <a:xfrm>
            <a:off x="43711" y="4503185"/>
            <a:ext cx="11150782" cy="2423292"/>
          </a:xfrm>
          <a:prstGeom prst="rect">
            <a:avLst/>
          </a:prstGeom>
          <a:noFill/>
        </p:spPr>
        <p:txBody>
          <a:bodyPr wrap="square" rtlCol="0">
            <a:spAutoFit/>
          </a:bodyPr>
          <a:lstStyle/>
          <a:p>
            <a:pPr algn="just"/>
            <a:r>
              <a:rPr lang="en-US" sz="2200" dirty="0" smtClean="0"/>
              <a:t>Partial </a:t>
            </a:r>
            <a:r>
              <a:rPr lang="en-US" sz="2200" dirty="0"/>
              <a:t>anomalous pulmonary venous return (PAPVR) is a group of congenital cardiovascular anomalies comprising of one or more pulmonary veins draining directly or indirectly to the right atrium.  It is usually found incidentally on imaging, and estimated to affect 0.7% of the population</a:t>
            </a:r>
            <a:r>
              <a:rPr lang="en-US" sz="2200" baseline="30000" dirty="0"/>
              <a:t>[1]</a:t>
            </a:r>
            <a:r>
              <a:rPr lang="en-US" sz="2200" dirty="0"/>
              <a:t>.  Here we discuss a dramatic presentation of a variant of PAPVR requiring remarkable interventions.</a:t>
            </a:r>
          </a:p>
          <a:p>
            <a:endParaRPr lang="en-US" dirty="0" smtClean="0"/>
          </a:p>
        </p:txBody>
      </p:sp>
      <p:sp>
        <p:nvSpPr>
          <p:cNvPr id="6" name="TextBox 5"/>
          <p:cNvSpPr txBox="1"/>
          <p:nvPr/>
        </p:nvSpPr>
        <p:spPr>
          <a:xfrm>
            <a:off x="43711" y="7241792"/>
            <a:ext cx="11126958" cy="10018127"/>
          </a:xfrm>
          <a:prstGeom prst="rect">
            <a:avLst/>
          </a:prstGeom>
          <a:noFill/>
        </p:spPr>
        <p:txBody>
          <a:bodyPr wrap="square" rtlCol="0">
            <a:spAutoFit/>
          </a:bodyPr>
          <a:lstStyle/>
          <a:p>
            <a:pPr algn="just">
              <a:spcAft>
                <a:spcPts val="600"/>
              </a:spcAft>
            </a:pPr>
            <a:r>
              <a:rPr lang="en-US" sz="2200" dirty="0" smtClean="0"/>
              <a:t>A </a:t>
            </a:r>
            <a:r>
              <a:rPr lang="en-US" sz="2200" dirty="0"/>
              <a:t>24 year old woman presented to the emergency department for sudden onset dyspnea during a 6-hour </a:t>
            </a:r>
            <a:r>
              <a:rPr lang="en-US" sz="2200" dirty="0" smtClean="0"/>
              <a:t>flight. She </a:t>
            </a:r>
            <a:r>
              <a:rPr lang="en-US" sz="2200" dirty="0"/>
              <a:t>had associated pleuritic chest pain, palpitations, and dizziness. Review of systems was negative for calf pain, fever or sick contacts. She denied smoking, alcohol, drug use, or significant family history. She was G2P1 with a spontaneous abortion, and took oral contraceptives. Blood pressure was 107/68, pulse 99, respiratory rate 30, </a:t>
            </a:r>
            <a:r>
              <a:rPr lang="en-US" sz="2200" dirty="0" smtClean="0"/>
              <a:t>temperature normal, </a:t>
            </a:r>
            <a:r>
              <a:rPr lang="en-US" sz="2200" dirty="0"/>
              <a:t>oxygen saturation 94% on non-rebreather mask. Cardiac examination revealed left parasternal heave without JVD. Breathing was labored. Exam otherwise normal.</a:t>
            </a:r>
          </a:p>
          <a:p>
            <a:pPr algn="just">
              <a:spcAft>
                <a:spcPts val="600"/>
              </a:spcAft>
            </a:pPr>
            <a:r>
              <a:rPr lang="en-US" sz="2200" dirty="0"/>
              <a:t>Arterial blood gas showed hypoxemia and respiratory alkalosis with metabolic compensation. Electrocardiogram revealed sinus tachycardia, right ventricular hypertrophy, and right axis deviation. Chest x-ray was significant for prominent right heart border. CT chest with contrast showed right interlobar and pulmonary artery emboli, right heart dilatation, pulmonary artery dilatation to 4.7cm, and partial anomalous pulmonary venous return with her right lung draining to the IVC. Bedside echocardiogram showed dilated right atrium and ventricle, with paradoxical septal motion.</a:t>
            </a:r>
          </a:p>
          <a:p>
            <a:pPr algn="just">
              <a:spcAft>
                <a:spcPts val="600"/>
              </a:spcAft>
            </a:pPr>
            <a:r>
              <a:rPr lang="en-US" sz="2200" dirty="0"/>
              <a:t>Anticoagulation was initiated.  Her dyspnea increased and oxygen saturation deteriorated, at which time BiPAP was given. She became hypotensive, resistant to intravenous fluid resuscitation, and received alteplase for thrombolysis. Work of breathing increased and hypoxemia continued. She was intubated and paralyzed to decrease oxygen demand. Due to continued cardiovascular decompensation, alteplase again given without improvement.</a:t>
            </a:r>
          </a:p>
          <a:p>
            <a:pPr algn="just">
              <a:spcAft>
                <a:spcPts val="600"/>
              </a:spcAft>
            </a:pPr>
            <a:r>
              <a:rPr lang="en-US" sz="2200" dirty="0"/>
              <a:t>The ECMO team was contacted, who initiated veno-arterial (VA) ECMO, with improvement in her oxygen saturation. She was transported to the ECMO center for definitive treatment and underwent multiple surgeries including pulmonary thromboendarterectomy, repair of anomalous </a:t>
            </a:r>
            <a:r>
              <a:rPr lang="en-US" sz="2200" dirty="0" smtClean="0"/>
              <a:t>pulmonary vein </a:t>
            </a:r>
            <a:r>
              <a:rPr lang="en-US" sz="2200" dirty="0"/>
              <a:t>with pericardial baffle and reduction of atrial septal defect, and ultimately ECMO VA decannulation. The patient </a:t>
            </a:r>
            <a:r>
              <a:rPr lang="en-US" sz="2200" dirty="0" smtClean="0"/>
              <a:t>had </a:t>
            </a:r>
            <a:r>
              <a:rPr lang="en-US" sz="2200" dirty="0"/>
              <a:t>tracheostomy, and was gradually weaned from the ventilator. Her left ventricular </a:t>
            </a:r>
            <a:r>
              <a:rPr lang="en-US" sz="2200" dirty="0" smtClean="0"/>
              <a:t>function and pulmonary hypertension </a:t>
            </a:r>
            <a:r>
              <a:rPr lang="en-US" sz="2200" dirty="0"/>
              <a:t>gradually improved. She was able to return to her home country some time after recovery.</a:t>
            </a:r>
          </a:p>
          <a:p>
            <a:pPr algn="just">
              <a:spcAft>
                <a:spcPts val="600"/>
              </a:spcAft>
            </a:pPr>
            <a:endParaRPr lang="en-US" sz="2400" dirty="0" smtClean="0"/>
          </a:p>
          <a:p>
            <a:pPr algn="just">
              <a:spcAft>
                <a:spcPts val="600"/>
              </a:spcAft>
            </a:pPr>
            <a:endParaRPr lang="en-US" sz="2400" dirty="0" smtClean="0"/>
          </a:p>
        </p:txBody>
      </p:sp>
      <p:sp>
        <p:nvSpPr>
          <p:cNvPr id="7" name="TextBox 6"/>
          <p:cNvSpPr txBox="1"/>
          <p:nvPr/>
        </p:nvSpPr>
        <p:spPr>
          <a:xfrm>
            <a:off x="17883308" y="4545457"/>
            <a:ext cx="9491724" cy="3477875"/>
          </a:xfrm>
          <a:prstGeom prst="rect">
            <a:avLst/>
          </a:prstGeom>
          <a:noFill/>
        </p:spPr>
        <p:txBody>
          <a:bodyPr wrap="square" rtlCol="0">
            <a:spAutoFit/>
          </a:bodyPr>
          <a:lstStyle/>
          <a:p>
            <a:pPr algn="just"/>
            <a:r>
              <a:rPr lang="en-US" sz="2200" dirty="0" smtClean="0"/>
              <a:t>Scimitar </a:t>
            </a:r>
            <a:r>
              <a:rPr lang="en-US" sz="2200" dirty="0"/>
              <a:t>Syndrome is a variant of PAPVR characterized by an anomalous pulmonary vein predominantly on the right, hypogenetic right lung, and cardiac abnormalities, most commonly an atrial septal defect</a:t>
            </a:r>
            <a:r>
              <a:rPr lang="en-US" sz="2200" baseline="30000" dirty="0"/>
              <a:t>[2]</a:t>
            </a:r>
            <a:r>
              <a:rPr lang="en-US" sz="2200" dirty="0"/>
              <a:t>. The anomalous vein gives the disorder its name due to its resemblance to the Middle-Eastern sword. There are two forms – infantile type, with high mortality from multiple cardiovascular defects and pulmonary hypertension, and pediatric/adult type, less severe and occasionally asymptomatic. The severity </a:t>
            </a:r>
            <a:r>
              <a:rPr lang="en-US" sz="2200" dirty="0" smtClean="0"/>
              <a:t>varies </a:t>
            </a:r>
            <a:r>
              <a:rPr lang="en-US" sz="2200" dirty="0"/>
              <a:t>with the degree of the anomaly </a:t>
            </a:r>
            <a:r>
              <a:rPr lang="en-US" sz="2200" dirty="0" smtClean="0"/>
              <a:t>and </a:t>
            </a:r>
            <a:r>
              <a:rPr lang="en-US" sz="2200" dirty="0"/>
              <a:t>degree of the right to left shunt</a:t>
            </a:r>
            <a:r>
              <a:rPr lang="en-US" sz="2200" baseline="30000" dirty="0"/>
              <a:t>[3]</a:t>
            </a:r>
            <a:r>
              <a:rPr lang="en-US" sz="2200" dirty="0"/>
              <a:t>. Indications and techniques for surgical intervention in </a:t>
            </a:r>
            <a:r>
              <a:rPr lang="en-US" sz="2200" dirty="0" smtClean="0"/>
              <a:t>stable individuals </a:t>
            </a:r>
            <a:r>
              <a:rPr lang="en-US" sz="2200" dirty="0"/>
              <a:t>are under debate</a:t>
            </a:r>
            <a:r>
              <a:rPr lang="en-US" sz="2200" baseline="30000" dirty="0"/>
              <a:t>[4]</a:t>
            </a:r>
            <a:r>
              <a:rPr lang="en-US" sz="2200" dirty="0"/>
              <a:t>, but in the setting of cardiovascular decompensation, emergent intervention is warranted</a:t>
            </a:r>
            <a:r>
              <a:rPr lang="en-US" sz="2200" dirty="0" smtClean="0"/>
              <a:t>.</a:t>
            </a:r>
            <a:endParaRPr lang="en-US" sz="2200" dirty="0"/>
          </a:p>
        </p:txBody>
      </p:sp>
      <p:sp>
        <p:nvSpPr>
          <p:cNvPr id="8" name="TextBox 7"/>
          <p:cNvSpPr txBox="1"/>
          <p:nvPr/>
        </p:nvSpPr>
        <p:spPr>
          <a:xfrm>
            <a:off x="17883308" y="9419311"/>
            <a:ext cx="9491724" cy="2831544"/>
          </a:xfrm>
          <a:prstGeom prst="rect">
            <a:avLst/>
          </a:prstGeom>
          <a:noFill/>
        </p:spPr>
        <p:txBody>
          <a:bodyPr wrap="square" rtlCol="0">
            <a:spAutoFit/>
          </a:bodyPr>
          <a:lstStyle/>
          <a:p>
            <a:pPr algn="just"/>
            <a:r>
              <a:rPr lang="en-US" sz="2200" dirty="0" smtClean="0"/>
              <a:t>This </a:t>
            </a:r>
            <a:r>
              <a:rPr lang="en-US" sz="2200" dirty="0"/>
              <a:t>patient led a relatively normal life despite her significant cardiopulmonary and circulatory defects, including giving birth. The additional burden of pulmonary emboli, however, was sufficient to cause acute right heart failure, requiring </a:t>
            </a:r>
            <a:r>
              <a:rPr lang="en-US" sz="2200" dirty="0" smtClean="0"/>
              <a:t>ECMO </a:t>
            </a:r>
            <a:r>
              <a:rPr lang="en-US" sz="2200" dirty="0"/>
              <a:t>and emergent repair of the anomalous pulmonary vein.  It highlights the importance of early recognition of PAPVR and successful intervention </a:t>
            </a:r>
            <a:r>
              <a:rPr lang="en-US" sz="2200" dirty="0" smtClean="0"/>
              <a:t>application of </a:t>
            </a:r>
            <a:r>
              <a:rPr lang="en-US" sz="2200" dirty="0"/>
              <a:t>ECMO in a hemodynamically unstable </a:t>
            </a:r>
            <a:r>
              <a:rPr lang="en-US" sz="2200" dirty="0" smtClean="0"/>
              <a:t>patient. </a:t>
            </a:r>
            <a:r>
              <a:rPr lang="en-US" sz="2200" dirty="0"/>
              <a:t>The patient ultimately recovered well. </a:t>
            </a:r>
          </a:p>
          <a:p>
            <a:pPr algn="just"/>
            <a:endParaRPr lang="en-US" sz="2400" dirty="0"/>
          </a:p>
        </p:txBody>
      </p:sp>
      <p:sp>
        <p:nvSpPr>
          <p:cNvPr id="10" name="TextBox 9"/>
          <p:cNvSpPr txBox="1"/>
          <p:nvPr/>
        </p:nvSpPr>
        <p:spPr>
          <a:xfrm>
            <a:off x="17911792" y="12981377"/>
            <a:ext cx="9548692" cy="3477875"/>
          </a:xfrm>
          <a:prstGeom prst="rect">
            <a:avLst/>
          </a:prstGeom>
          <a:noFill/>
        </p:spPr>
        <p:txBody>
          <a:bodyPr wrap="square" rtlCol="0">
            <a:spAutoFit/>
          </a:bodyPr>
          <a:lstStyle/>
          <a:p>
            <a:pPr lvl="0"/>
            <a:r>
              <a:rPr lang="en-US" sz="2200" dirty="0" smtClean="0"/>
              <a:t>1. Healey </a:t>
            </a:r>
            <a:r>
              <a:rPr lang="en-US" sz="2200" dirty="0"/>
              <a:t>JE Jr. An anatomic survey of anomalous pulmonary veins: their clinical significance. J Thorac Surg 1952; 23:433.</a:t>
            </a:r>
          </a:p>
          <a:p>
            <a:pPr lvl="0"/>
            <a:r>
              <a:rPr lang="en-US" sz="2200" dirty="0" smtClean="0"/>
              <a:t>2. Najm </a:t>
            </a:r>
            <a:r>
              <a:rPr lang="en-US" sz="2200" dirty="0"/>
              <a:t>HK, Williams WG, Coles JG, et al. Scimitar syndrome: twenty years' experience and results of repair. J Thorac Cardiovasc Surg 1996; 112:1161.</a:t>
            </a:r>
          </a:p>
          <a:p>
            <a:pPr lvl="0"/>
            <a:r>
              <a:rPr lang="en-US" sz="2200" dirty="0" smtClean="0"/>
              <a:t>3. Sears </a:t>
            </a:r>
            <a:r>
              <a:rPr lang="en-US" sz="2200" dirty="0"/>
              <a:t>EH, Aliotta </a:t>
            </a:r>
            <a:r>
              <a:rPr lang="en-US" sz="2200" dirty="0" smtClean="0"/>
              <a:t>JM, </a:t>
            </a:r>
            <a:r>
              <a:rPr lang="en-US" sz="2200" dirty="0"/>
              <a:t>Klinger </a:t>
            </a:r>
            <a:r>
              <a:rPr lang="en-US" sz="2200" dirty="0" smtClean="0"/>
              <a:t>JR</a:t>
            </a:r>
            <a:r>
              <a:rPr lang="en-US" sz="2200" dirty="0"/>
              <a:t>.</a:t>
            </a:r>
            <a:r>
              <a:rPr lang="en-US" sz="2200" dirty="0" smtClean="0"/>
              <a:t> </a:t>
            </a:r>
            <a:r>
              <a:rPr lang="en-US" sz="2200" dirty="0"/>
              <a:t>Partial anomalous pulmonary venous return presenting with adult-onset pulmonary hypertension. Pulmonary Circulation. 2012;2(2):250–255</a:t>
            </a:r>
            <a:r>
              <a:rPr lang="en-US" sz="2200" dirty="0" smtClean="0"/>
              <a:t>.</a:t>
            </a:r>
            <a:endParaRPr lang="en-US" sz="2200" i="1" dirty="0" smtClean="0"/>
          </a:p>
          <a:p>
            <a:pPr lvl="0"/>
            <a:r>
              <a:rPr lang="en-US" sz="2200" dirty="0" smtClean="0"/>
              <a:t>4. Chan </a:t>
            </a:r>
            <a:r>
              <a:rPr lang="en-US" sz="2200" dirty="0"/>
              <a:t>DY, Skillington P, Laufer E. Adult scimitar syndrome: a surgical approach. Heart Lung Circ. 2015 Jul;24(7):e115-7.</a:t>
            </a:r>
          </a:p>
          <a:p>
            <a:pPr lvl="0" algn="r"/>
            <a:r>
              <a:rPr lang="en-US" sz="2200" i="1" dirty="0"/>
              <a:t>	</a:t>
            </a:r>
            <a:r>
              <a:rPr lang="en-US" sz="2200" i="1" dirty="0" smtClean="0"/>
              <a:t>                   The authors have no financial disclosures to report.</a:t>
            </a:r>
            <a:endParaRPr lang="en-US" sz="2200" dirty="0"/>
          </a:p>
        </p:txBody>
      </p:sp>
      <p:pic>
        <p:nvPicPr>
          <p:cNvPr id="14" name="Picture 13"/>
          <p:cNvPicPr/>
          <p:nvPr/>
        </p:nvPicPr>
        <p:blipFill rotWithShape="1">
          <a:blip r:embed="rId3" cstate="print">
            <a:extLst>
              <a:ext uri="{28A0092B-C50C-407E-A947-70E740481C1C}">
                <a14:useLocalDpi xmlns:a14="http://schemas.microsoft.com/office/drawing/2010/main" val="0"/>
              </a:ext>
            </a:extLst>
          </a:blip>
          <a:srcRect l="21538" t="17181" r="15386" b="8974"/>
          <a:stretch/>
        </p:blipFill>
        <p:spPr bwMode="auto">
          <a:xfrm>
            <a:off x="11284605" y="10146817"/>
            <a:ext cx="6513251" cy="5241807"/>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21540" t="13673" r="13849" b="7011"/>
          <a:stretch/>
        </p:blipFill>
        <p:spPr bwMode="auto">
          <a:xfrm>
            <a:off x="11284605" y="4503185"/>
            <a:ext cx="6572249" cy="4890305"/>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1730464" y="9417090"/>
            <a:ext cx="5950924" cy="415498"/>
          </a:xfrm>
          <a:prstGeom prst="rect">
            <a:avLst/>
          </a:prstGeom>
          <a:noFill/>
        </p:spPr>
        <p:txBody>
          <a:bodyPr wrap="none" rtlCol="0">
            <a:spAutoFit/>
          </a:bodyPr>
          <a:lstStyle/>
          <a:p>
            <a:r>
              <a:rPr lang="en-US" sz="2100" b="1" dirty="0" smtClean="0"/>
              <a:t>Image 1:</a:t>
            </a:r>
            <a:r>
              <a:rPr lang="en-US" sz="2100" dirty="0" smtClean="0"/>
              <a:t> Right interlobar artery pulmonary embolus</a:t>
            </a:r>
            <a:r>
              <a:rPr lang="en-US" sz="1900" dirty="0" smtClean="0"/>
              <a:t>.</a:t>
            </a:r>
            <a:endParaRPr lang="en-US" sz="1900" dirty="0"/>
          </a:p>
        </p:txBody>
      </p:sp>
      <p:sp>
        <p:nvSpPr>
          <p:cNvPr id="12" name="TextBox 11"/>
          <p:cNvSpPr txBox="1"/>
          <p:nvPr/>
        </p:nvSpPr>
        <p:spPr>
          <a:xfrm>
            <a:off x="12306404" y="15388624"/>
            <a:ext cx="4528650" cy="415498"/>
          </a:xfrm>
          <a:prstGeom prst="rect">
            <a:avLst/>
          </a:prstGeom>
          <a:noFill/>
        </p:spPr>
        <p:txBody>
          <a:bodyPr wrap="square" rtlCol="0">
            <a:spAutoFit/>
          </a:bodyPr>
          <a:lstStyle/>
          <a:p>
            <a:r>
              <a:rPr lang="en-US" sz="2100" b="1" dirty="0" smtClean="0"/>
              <a:t>Image 2:</a:t>
            </a:r>
            <a:r>
              <a:rPr lang="en-US" sz="2100" dirty="0" smtClean="0"/>
              <a:t> Right pulmonary scimitar vein.</a:t>
            </a:r>
            <a:endParaRPr lang="en-US" sz="2100" dirty="0"/>
          </a:p>
        </p:txBody>
      </p:sp>
      <p:sp>
        <p:nvSpPr>
          <p:cNvPr id="9" name="TextBox 8"/>
          <p:cNvSpPr txBox="1"/>
          <p:nvPr/>
        </p:nvSpPr>
        <p:spPr>
          <a:xfrm>
            <a:off x="0" y="3716815"/>
            <a:ext cx="11229668" cy="739063"/>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Introduction</a:t>
            </a:r>
            <a:endParaRPr lang="en-US" dirty="0"/>
          </a:p>
        </p:txBody>
      </p:sp>
      <p:sp>
        <p:nvSpPr>
          <p:cNvPr id="13" name="TextBox 12"/>
          <p:cNvSpPr txBox="1"/>
          <p:nvPr/>
        </p:nvSpPr>
        <p:spPr>
          <a:xfrm>
            <a:off x="0" y="6426446"/>
            <a:ext cx="11229667" cy="730521"/>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Case Report</a:t>
            </a:r>
            <a:endParaRPr lang="en-US" dirty="0"/>
          </a:p>
        </p:txBody>
      </p:sp>
      <p:sp>
        <p:nvSpPr>
          <p:cNvPr id="16" name="TextBox 15"/>
          <p:cNvSpPr txBox="1"/>
          <p:nvPr/>
        </p:nvSpPr>
        <p:spPr>
          <a:xfrm>
            <a:off x="17911792" y="3716815"/>
            <a:ext cx="9520208" cy="730521"/>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Discussion</a:t>
            </a:r>
            <a:endParaRPr lang="en-US" dirty="0"/>
          </a:p>
        </p:txBody>
      </p:sp>
      <p:sp>
        <p:nvSpPr>
          <p:cNvPr id="17" name="TextBox 16"/>
          <p:cNvSpPr txBox="1"/>
          <p:nvPr/>
        </p:nvSpPr>
        <p:spPr>
          <a:xfrm>
            <a:off x="17911792" y="8590124"/>
            <a:ext cx="9548692" cy="730521"/>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Conclusion</a:t>
            </a:r>
            <a:endParaRPr lang="en-US" dirty="0"/>
          </a:p>
        </p:txBody>
      </p:sp>
      <p:sp>
        <p:nvSpPr>
          <p:cNvPr id="18" name="TextBox 17"/>
          <p:cNvSpPr txBox="1"/>
          <p:nvPr/>
        </p:nvSpPr>
        <p:spPr>
          <a:xfrm>
            <a:off x="17911792" y="12250856"/>
            <a:ext cx="9548692" cy="730521"/>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References</a:t>
            </a:r>
            <a:endParaRPr lang="en-US" dirty="0"/>
          </a:p>
        </p:txBody>
      </p:sp>
      <p:sp>
        <p:nvSpPr>
          <p:cNvPr id="19" name="TextBox 18"/>
          <p:cNvSpPr txBox="1"/>
          <p:nvPr/>
        </p:nvSpPr>
        <p:spPr>
          <a:xfrm>
            <a:off x="11284606" y="3711722"/>
            <a:ext cx="6572248" cy="752949"/>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Images</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38091" y="1368732"/>
            <a:ext cx="2636941" cy="22315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050" y="984247"/>
            <a:ext cx="1767093" cy="2502078"/>
          </a:xfrm>
          <a:prstGeom prst="rect">
            <a:avLst/>
          </a:prstGeom>
        </p:spPr>
      </p:pic>
    </p:spTree>
    <p:extLst>
      <p:ext uri="{BB962C8B-B14F-4D97-AF65-F5344CB8AC3E}">
        <p14:creationId xmlns:p14="http://schemas.microsoft.com/office/powerpoint/2010/main" val="622721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191</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Scimitar Syndrome Presenting with Pulmonary Emboli  and Right Heart Failure Requiring ECMO Paul J Simpson MD, Gowthami Are MD, Ricardo Lopez MD, Habibur Rahman MD Icahn School of Medicine at Mount Sinai – NYC Health + Hospital/Queens</vt:lpstr>
    </vt:vector>
  </TitlesOfParts>
  <Company>New York City Health and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Simpson</dc:creator>
  <cp:lastModifiedBy>Helen Chan</cp:lastModifiedBy>
  <cp:revision>42</cp:revision>
  <dcterms:created xsi:type="dcterms:W3CDTF">2016-04-12T16:47:16Z</dcterms:created>
  <dcterms:modified xsi:type="dcterms:W3CDTF">2016-04-26T19:45:40Z</dcterms:modified>
</cp:coreProperties>
</file>