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rtl="0" fontAlgn="base">
      <a:spcBef>
        <a:spcPct val="0"/>
      </a:spcBef>
      <a:spcAft>
        <a:spcPct val="0"/>
      </a:spcAft>
      <a:defRPr sz="3000" kern="1200">
        <a:solidFill>
          <a:schemeClr val="tx1"/>
        </a:solidFill>
        <a:latin typeface="Arial" charset="0"/>
        <a:ea typeface="+mn-ea"/>
        <a:cs typeface="+mn-cs"/>
      </a:defRPr>
    </a:lvl1pPr>
    <a:lvl2pPr marL="457200" algn="l" rtl="0" fontAlgn="base">
      <a:spcBef>
        <a:spcPct val="0"/>
      </a:spcBef>
      <a:spcAft>
        <a:spcPct val="0"/>
      </a:spcAft>
      <a:defRPr sz="3000" kern="1200">
        <a:solidFill>
          <a:schemeClr val="tx1"/>
        </a:solidFill>
        <a:latin typeface="Arial" charset="0"/>
        <a:ea typeface="+mn-ea"/>
        <a:cs typeface="+mn-cs"/>
      </a:defRPr>
    </a:lvl2pPr>
    <a:lvl3pPr marL="914400" algn="l" rtl="0" fontAlgn="base">
      <a:spcBef>
        <a:spcPct val="0"/>
      </a:spcBef>
      <a:spcAft>
        <a:spcPct val="0"/>
      </a:spcAft>
      <a:defRPr sz="3000" kern="1200">
        <a:solidFill>
          <a:schemeClr val="tx1"/>
        </a:solidFill>
        <a:latin typeface="Arial" charset="0"/>
        <a:ea typeface="+mn-ea"/>
        <a:cs typeface="+mn-cs"/>
      </a:defRPr>
    </a:lvl3pPr>
    <a:lvl4pPr marL="1371600" algn="l" rtl="0" fontAlgn="base">
      <a:spcBef>
        <a:spcPct val="0"/>
      </a:spcBef>
      <a:spcAft>
        <a:spcPct val="0"/>
      </a:spcAft>
      <a:defRPr sz="3000" kern="1200">
        <a:solidFill>
          <a:schemeClr val="tx1"/>
        </a:solidFill>
        <a:latin typeface="Arial" charset="0"/>
        <a:ea typeface="+mn-ea"/>
        <a:cs typeface="+mn-cs"/>
      </a:defRPr>
    </a:lvl4pPr>
    <a:lvl5pPr marL="1828800" algn="l" rtl="0" fontAlgn="base">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333333"/>
    <a:srgbClr val="669900"/>
    <a:srgbClr val="F2FADC"/>
    <a:srgbClr val="E7F2CA"/>
    <a:srgbClr val="F8F8F8"/>
    <a:srgbClr val="D7E6D6"/>
    <a:srgbClr val="E0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4" d="100"/>
          <a:sy n="24" d="100"/>
        </p:scale>
        <p:origin x="2058" y="12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C7FF369-15CD-4AE8-AD6F-0DD9E71D983D}" type="slidenum">
              <a:rPr lang="en-US"/>
              <a:pPr>
                <a:defRPr/>
              </a:pPr>
              <a:t>‹#›</a:t>
            </a:fld>
            <a:endParaRPr lang="en-US" dirty="0"/>
          </a:p>
        </p:txBody>
      </p:sp>
    </p:spTree>
    <p:extLst>
      <p:ext uri="{BB962C8B-B14F-4D97-AF65-F5344CB8AC3E}">
        <p14:creationId xmlns:p14="http://schemas.microsoft.com/office/powerpoint/2010/main" val="1115986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3000">
                <a:solidFill>
                  <a:schemeClr val="tx1"/>
                </a:solidFill>
                <a:latin typeface="Arial" charset="0"/>
              </a:defRPr>
            </a:lvl1pPr>
            <a:lvl2pPr marL="742950" indent="-285750" eaLnBrk="0" hangingPunct="0">
              <a:defRPr sz="3000">
                <a:solidFill>
                  <a:schemeClr val="tx1"/>
                </a:solidFill>
                <a:latin typeface="Arial" charset="0"/>
              </a:defRPr>
            </a:lvl2pPr>
            <a:lvl3pPr marL="1143000" indent="-228600" eaLnBrk="0" hangingPunct="0">
              <a:defRPr sz="3000">
                <a:solidFill>
                  <a:schemeClr val="tx1"/>
                </a:solidFill>
                <a:latin typeface="Arial" charset="0"/>
              </a:defRPr>
            </a:lvl3pPr>
            <a:lvl4pPr marL="1600200" indent="-228600" eaLnBrk="0" hangingPunct="0">
              <a:defRPr sz="3000">
                <a:solidFill>
                  <a:schemeClr val="tx1"/>
                </a:solidFill>
                <a:latin typeface="Arial" charset="0"/>
              </a:defRPr>
            </a:lvl4pPr>
            <a:lvl5pPr marL="2057400" indent="-228600" eaLnBrk="0" hangingPunct="0">
              <a:defRPr sz="3000">
                <a:solidFill>
                  <a:schemeClr val="tx1"/>
                </a:solidFill>
                <a:latin typeface="Arial" charset="0"/>
              </a:defRPr>
            </a:lvl5pPr>
            <a:lvl6pPr marL="2514600" indent="-228600" eaLnBrk="0" fontAlgn="base" hangingPunct="0">
              <a:spcBef>
                <a:spcPct val="0"/>
              </a:spcBef>
              <a:spcAft>
                <a:spcPct val="0"/>
              </a:spcAft>
              <a:defRPr sz="3000">
                <a:solidFill>
                  <a:schemeClr val="tx1"/>
                </a:solidFill>
                <a:latin typeface="Arial" charset="0"/>
              </a:defRPr>
            </a:lvl6pPr>
            <a:lvl7pPr marL="2971800" indent="-228600" eaLnBrk="0" fontAlgn="base" hangingPunct="0">
              <a:spcBef>
                <a:spcPct val="0"/>
              </a:spcBef>
              <a:spcAft>
                <a:spcPct val="0"/>
              </a:spcAft>
              <a:defRPr sz="3000">
                <a:solidFill>
                  <a:schemeClr val="tx1"/>
                </a:solidFill>
                <a:latin typeface="Arial" charset="0"/>
              </a:defRPr>
            </a:lvl7pPr>
            <a:lvl8pPr marL="3429000" indent="-228600" eaLnBrk="0" fontAlgn="base" hangingPunct="0">
              <a:spcBef>
                <a:spcPct val="0"/>
              </a:spcBef>
              <a:spcAft>
                <a:spcPct val="0"/>
              </a:spcAft>
              <a:defRPr sz="3000">
                <a:solidFill>
                  <a:schemeClr val="tx1"/>
                </a:solidFill>
                <a:latin typeface="Arial" charset="0"/>
              </a:defRPr>
            </a:lvl8pPr>
            <a:lvl9pPr marL="3886200" indent="-228600" eaLnBrk="0" fontAlgn="base" hangingPunct="0">
              <a:spcBef>
                <a:spcPct val="0"/>
              </a:spcBef>
              <a:spcAft>
                <a:spcPct val="0"/>
              </a:spcAft>
              <a:defRPr sz="3000">
                <a:solidFill>
                  <a:schemeClr val="tx1"/>
                </a:solidFill>
                <a:latin typeface="Arial" charset="0"/>
              </a:defRPr>
            </a:lvl9pPr>
          </a:lstStyle>
          <a:p>
            <a:pPr eaLnBrk="1" hangingPunct="1"/>
            <a:fld id="{C5E13FED-D575-44BD-985D-CE780F31FB99}" type="slidenum">
              <a:rPr lang="en-US" sz="1200" smtClean="0"/>
              <a:pPr eaLnBrk="1" hangingPunct="1"/>
              <a:t>1</a:t>
            </a:fld>
            <a:endParaRPr lang="en-US" sz="1200"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654183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6"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4245" y="18653125"/>
            <a:ext cx="30722711"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FCB089F-6037-4808-A5EC-726053647E7B}" type="slidenum">
              <a:rPr lang="en-US"/>
              <a:pPr>
                <a:defRPr/>
              </a:pPr>
              <a:t>‹#›</a:t>
            </a:fld>
            <a:endParaRPr lang="en-US" dirty="0"/>
          </a:p>
        </p:txBody>
      </p:sp>
    </p:spTree>
    <p:extLst>
      <p:ext uri="{BB962C8B-B14F-4D97-AF65-F5344CB8AC3E}">
        <p14:creationId xmlns:p14="http://schemas.microsoft.com/office/powerpoint/2010/main" val="152782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AF7A044-11FD-4E27-B513-0D458FB4B05D}" type="slidenum">
              <a:rPr lang="en-US"/>
              <a:pPr>
                <a:defRPr/>
              </a:pPr>
              <a:t>‹#›</a:t>
            </a:fld>
            <a:endParaRPr lang="en-US" dirty="0"/>
          </a:p>
        </p:txBody>
      </p:sp>
    </p:spTree>
    <p:extLst>
      <p:ext uri="{BB962C8B-B14F-4D97-AF65-F5344CB8AC3E}">
        <p14:creationId xmlns:p14="http://schemas.microsoft.com/office/powerpoint/2010/main" val="18282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7" y="1319214"/>
            <a:ext cx="9874956" cy="28087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5689" y="1319214"/>
            <a:ext cx="29490812" cy="28087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4A8B09D-F957-4A06-AF1F-2E1E112D5404}" type="slidenum">
              <a:rPr lang="en-US"/>
              <a:pPr>
                <a:defRPr/>
              </a:pPr>
              <a:t>‹#›</a:t>
            </a:fld>
            <a:endParaRPr lang="en-US" dirty="0"/>
          </a:p>
        </p:txBody>
      </p:sp>
    </p:spTree>
    <p:extLst>
      <p:ext uri="{BB962C8B-B14F-4D97-AF65-F5344CB8AC3E}">
        <p14:creationId xmlns:p14="http://schemas.microsoft.com/office/powerpoint/2010/main" val="97814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641C0E7-0C39-489E-BBEB-8384BC9D7485}" type="slidenum">
              <a:rPr lang="en-US"/>
              <a:pPr>
                <a:defRPr/>
              </a:pPr>
              <a:t>‹#›</a:t>
            </a:fld>
            <a:endParaRPr lang="en-US" dirty="0"/>
          </a:p>
        </p:txBody>
      </p:sp>
    </p:spTree>
    <p:extLst>
      <p:ext uri="{BB962C8B-B14F-4D97-AF65-F5344CB8AC3E}">
        <p14:creationId xmlns:p14="http://schemas.microsoft.com/office/powerpoint/2010/main" val="103360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6"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538"/>
            <a:ext cx="37306956"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11F452E-A8E4-4CE1-9655-29125E889951}" type="slidenum">
              <a:rPr lang="en-US"/>
              <a:pPr>
                <a:defRPr/>
              </a:pPr>
              <a:t>‹#›</a:t>
            </a:fld>
            <a:endParaRPr lang="en-US" dirty="0"/>
          </a:p>
        </p:txBody>
      </p:sp>
    </p:spTree>
    <p:extLst>
      <p:ext uri="{BB962C8B-B14F-4D97-AF65-F5344CB8AC3E}">
        <p14:creationId xmlns:p14="http://schemas.microsoft.com/office/powerpoint/2010/main" val="425258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5689" y="7681914"/>
            <a:ext cx="19682178" cy="2172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3334" y="7681914"/>
            <a:ext cx="19683589" cy="2172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F3D9962-47D2-455B-8692-003D58807FFA}" type="slidenum">
              <a:rPr lang="en-US"/>
              <a:pPr>
                <a:defRPr/>
              </a:pPr>
              <a:t>‹#›</a:t>
            </a:fld>
            <a:endParaRPr lang="en-US" dirty="0"/>
          </a:p>
        </p:txBody>
      </p:sp>
    </p:spTree>
    <p:extLst>
      <p:ext uri="{BB962C8B-B14F-4D97-AF65-F5344CB8AC3E}">
        <p14:creationId xmlns:p14="http://schemas.microsoft.com/office/powerpoint/2010/main" val="1309064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4"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278"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4278"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5556" y="7369176"/>
            <a:ext cx="1940136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5556" y="10439401"/>
            <a:ext cx="1940136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EC449C7-2544-4411-A6D9-A7181026BEAF}" type="slidenum">
              <a:rPr lang="en-US"/>
              <a:pPr>
                <a:defRPr/>
              </a:pPr>
              <a:t>‹#›</a:t>
            </a:fld>
            <a:endParaRPr lang="en-US" dirty="0"/>
          </a:p>
        </p:txBody>
      </p:sp>
    </p:spTree>
    <p:extLst>
      <p:ext uri="{BB962C8B-B14F-4D97-AF65-F5344CB8AC3E}">
        <p14:creationId xmlns:p14="http://schemas.microsoft.com/office/powerpoint/2010/main" val="356088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E03D6AC-E1AB-4462-989E-5A0865C23D2A}" type="slidenum">
              <a:rPr lang="en-US"/>
              <a:pPr>
                <a:defRPr/>
              </a:pPr>
              <a:t>‹#›</a:t>
            </a:fld>
            <a:endParaRPr lang="en-US" dirty="0"/>
          </a:p>
        </p:txBody>
      </p:sp>
    </p:spTree>
    <p:extLst>
      <p:ext uri="{BB962C8B-B14F-4D97-AF65-F5344CB8AC3E}">
        <p14:creationId xmlns:p14="http://schemas.microsoft.com/office/powerpoint/2010/main" val="3973973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ABF8EBA-EBC0-4AA1-85C3-834763B2AA78}" type="slidenum">
              <a:rPr lang="en-US"/>
              <a:pPr>
                <a:defRPr/>
              </a:pPr>
              <a:t>‹#›</a:t>
            </a:fld>
            <a:endParaRPr lang="en-US" dirty="0"/>
          </a:p>
        </p:txBody>
      </p:sp>
    </p:spTree>
    <p:extLst>
      <p:ext uri="{BB962C8B-B14F-4D97-AF65-F5344CB8AC3E}">
        <p14:creationId xmlns:p14="http://schemas.microsoft.com/office/powerpoint/2010/main" val="377869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523"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278"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32F5167-8CBC-4FF1-941C-FB4C9DC0C8D7}" type="slidenum">
              <a:rPr lang="en-US"/>
              <a:pPr>
                <a:defRPr/>
              </a:pPr>
              <a:t>‹#›</a:t>
            </a:fld>
            <a:endParaRPr lang="en-US" dirty="0"/>
          </a:p>
        </p:txBody>
      </p:sp>
    </p:spTree>
    <p:extLst>
      <p:ext uri="{BB962C8B-B14F-4D97-AF65-F5344CB8AC3E}">
        <p14:creationId xmlns:p14="http://schemas.microsoft.com/office/powerpoint/2010/main" val="304515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6"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3545" y="2941639"/>
            <a:ext cx="26334156"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603545" y="25763539"/>
            <a:ext cx="26334156"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5629D8C-964D-4531-AEEF-CACEBA47F0D9}" type="slidenum">
              <a:rPr lang="en-US"/>
              <a:pPr>
                <a:defRPr/>
              </a:pPr>
              <a:t>‹#›</a:t>
            </a:fld>
            <a:endParaRPr lang="en-US" dirty="0"/>
          </a:p>
        </p:txBody>
      </p:sp>
    </p:spTree>
    <p:extLst>
      <p:ext uri="{BB962C8B-B14F-4D97-AF65-F5344CB8AC3E}">
        <p14:creationId xmlns:p14="http://schemas.microsoft.com/office/powerpoint/2010/main" val="119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9213"/>
            <a:ext cx="3950176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5513" y="7681913"/>
            <a:ext cx="39501762" cy="2172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5513" y="29978350"/>
            <a:ext cx="1024096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defTabSz="4703763">
              <a:defRPr sz="7200"/>
            </a:lvl1pPr>
          </a:lstStyle>
          <a:p>
            <a:pPr>
              <a:defRPr/>
            </a:pPr>
            <a:endParaRPr lang="en-US" dirty="0"/>
          </a:p>
        </p:txBody>
      </p:sp>
      <p:sp>
        <p:nvSpPr>
          <p:cNvPr id="1029" name="Rectangle 5"/>
          <p:cNvSpPr>
            <a:spLocks noGrp="1" noChangeArrowheads="1"/>
          </p:cNvSpPr>
          <p:nvPr>
            <p:ph type="ftr" sz="quarter" idx="3"/>
          </p:nvPr>
        </p:nvSpPr>
        <p:spPr bwMode="auto">
          <a:xfrm>
            <a:off x="14997113" y="29978350"/>
            <a:ext cx="1389856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algn="ctr" defTabSz="4703763">
              <a:defRPr sz="7200"/>
            </a:lvl1pPr>
          </a:lstStyle>
          <a:p>
            <a:pPr>
              <a:defRPr/>
            </a:pPr>
            <a:endParaRPr lang="en-US" dirty="0"/>
          </a:p>
        </p:txBody>
      </p:sp>
      <p:sp>
        <p:nvSpPr>
          <p:cNvPr id="1030" name="Rectangle 6"/>
          <p:cNvSpPr>
            <a:spLocks noGrp="1" noChangeArrowheads="1"/>
          </p:cNvSpPr>
          <p:nvPr>
            <p:ph type="sldNum" sz="quarter" idx="4"/>
          </p:nvPr>
        </p:nvSpPr>
        <p:spPr bwMode="auto">
          <a:xfrm>
            <a:off x="31456313" y="29978350"/>
            <a:ext cx="1024096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algn="r" defTabSz="4703763">
              <a:defRPr sz="7200"/>
            </a:lvl1pPr>
          </a:lstStyle>
          <a:p>
            <a:pPr>
              <a:defRPr/>
            </a:pPr>
            <a:fld id="{7920789E-004F-4528-BD99-83C2E37E877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charset="0"/>
        </a:defRPr>
      </a:lvl2pPr>
      <a:lvl3pPr algn="ctr" defTabSz="4703763" rtl="0" eaLnBrk="0" fontAlgn="base" hangingPunct="0">
        <a:spcBef>
          <a:spcPct val="0"/>
        </a:spcBef>
        <a:spcAft>
          <a:spcPct val="0"/>
        </a:spcAft>
        <a:defRPr sz="22700">
          <a:solidFill>
            <a:schemeClr val="tx2"/>
          </a:solidFill>
          <a:latin typeface="Arial" charset="0"/>
        </a:defRPr>
      </a:lvl3pPr>
      <a:lvl4pPr algn="ctr" defTabSz="4703763" rtl="0" eaLnBrk="0" fontAlgn="base" hangingPunct="0">
        <a:spcBef>
          <a:spcPct val="0"/>
        </a:spcBef>
        <a:spcAft>
          <a:spcPct val="0"/>
        </a:spcAft>
        <a:defRPr sz="22700">
          <a:solidFill>
            <a:schemeClr val="tx2"/>
          </a:solidFill>
          <a:latin typeface="Arial" charset="0"/>
        </a:defRPr>
      </a:lvl4pPr>
      <a:lvl5pPr algn="ctr" defTabSz="4703763" rtl="0" eaLnBrk="0" fontAlgn="base" hangingPunct="0">
        <a:spcBef>
          <a:spcPct val="0"/>
        </a:spcBef>
        <a:spcAft>
          <a:spcPct val="0"/>
        </a:spcAft>
        <a:defRPr sz="22700">
          <a:solidFill>
            <a:schemeClr val="tx2"/>
          </a:solidFill>
          <a:latin typeface="Arial" charset="0"/>
        </a:defRPr>
      </a:lvl5pPr>
      <a:lvl6pPr marL="457200" algn="ctr" defTabSz="4703763" rtl="0" fontAlgn="base">
        <a:spcBef>
          <a:spcPct val="0"/>
        </a:spcBef>
        <a:spcAft>
          <a:spcPct val="0"/>
        </a:spcAft>
        <a:defRPr sz="22700">
          <a:solidFill>
            <a:schemeClr val="tx2"/>
          </a:solidFill>
          <a:latin typeface="Arial" charset="0"/>
        </a:defRPr>
      </a:lvl6pPr>
      <a:lvl7pPr marL="914400" algn="ctr" defTabSz="4703763" rtl="0" fontAlgn="base">
        <a:spcBef>
          <a:spcPct val="0"/>
        </a:spcBef>
        <a:spcAft>
          <a:spcPct val="0"/>
        </a:spcAft>
        <a:defRPr sz="22700">
          <a:solidFill>
            <a:schemeClr val="tx2"/>
          </a:solidFill>
          <a:latin typeface="Arial" charset="0"/>
        </a:defRPr>
      </a:lvl7pPr>
      <a:lvl8pPr marL="1371600" algn="ctr" defTabSz="4703763" rtl="0" fontAlgn="base">
        <a:spcBef>
          <a:spcPct val="0"/>
        </a:spcBef>
        <a:spcAft>
          <a:spcPct val="0"/>
        </a:spcAft>
        <a:defRPr sz="22700">
          <a:solidFill>
            <a:schemeClr val="tx2"/>
          </a:solidFill>
          <a:latin typeface="Arial" charset="0"/>
        </a:defRPr>
      </a:lvl8pPr>
      <a:lvl9pPr marL="1828800" algn="ctr" defTabSz="4703763" rtl="0" fontAlgn="base">
        <a:spcBef>
          <a:spcPct val="0"/>
        </a:spcBef>
        <a:spcAft>
          <a:spcPct val="0"/>
        </a:spcAft>
        <a:defRPr sz="22700">
          <a:solidFill>
            <a:schemeClr val="tx2"/>
          </a:solidFill>
          <a:latin typeface="Arial" charset="0"/>
        </a:defRPr>
      </a:lvl9pPr>
    </p:titleStyle>
    <p:bodyStyle>
      <a:lvl1pPr marL="1765300" indent="-1765300"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300">
          <a:solidFill>
            <a:schemeClr val="tx1"/>
          </a:solidFill>
          <a:latin typeface="+mn-lt"/>
        </a:defRPr>
      </a:lvl3pPr>
      <a:lvl4pPr marL="8229600" indent="-1176338" algn="l" defTabSz="4703763" rtl="0" eaLnBrk="0" fontAlgn="base" hangingPunct="0">
        <a:spcBef>
          <a:spcPct val="20000"/>
        </a:spcBef>
        <a:spcAft>
          <a:spcPct val="0"/>
        </a:spcAft>
        <a:buChar char="–"/>
        <a:defRPr sz="10400">
          <a:solidFill>
            <a:schemeClr val="tx1"/>
          </a:solidFill>
          <a:latin typeface="+mn-lt"/>
        </a:defRPr>
      </a:lvl4pPr>
      <a:lvl5pPr marL="10580688" indent="-1174750" algn="l" defTabSz="4703763" rtl="0" eaLnBrk="0" fontAlgn="base" hangingPunct="0">
        <a:spcBef>
          <a:spcPct val="20000"/>
        </a:spcBef>
        <a:spcAft>
          <a:spcPct val="0"/>
        </a:spcAft>
        <a:buChar char="»"/>
        <a:defRPr sz="10400">
          <a:solidFill>
            <a:schemeClr val="tx1"/>
          </a:solidFill>
          <a:latin typeface="+mn-lt"/>
        </a:defRPr>
      </a:lvl5pPr>
      <a:lvl6pPr marL="11037888" indent="-1174750" algn="l" defTabSz="4703763" rtl="0" fontAlgn="base">
        <a:spcBef>
          <a:spcPct val="20000"/>
        </a:spcBef>
        <a:spcAft>
          <a:spcPct val="0"/>
        </a:spcAft>
        <a:buChar char="»"/>
        <a:defRPr sz="10400">
          <a:solidFill>
            <a:schemeClr val="tx1"/>
          </a:solidFill>
          <a:latin typeface="+mn-lt"/>
        </a:defRPr>
      </a:lvl6pPr>
      <a:lvl7pPr marL="11495088" indent="-1174750" algn="l" defTabSz="4703763" rtl="0" fontAlgn="base">
        <a:spcBef>
          <a:spcPct val="20000"/>
        </a:spcBef>
        <a:spcAft>
          <a:spcPct val="0"/>
        </a:spcAft>
        <a:buChar char="»"/>
        <a:defRPr sz="10400">
          <a:solidFill>
            <a:schemeClr val="tx1"/>
          </a:solidFill>
          <a:latin typeface="+mn-lt"/>
        </a:defRPr>
      </a:lvl7pPr>
      <a:lvl8pPr marL="11952288" indent="-1174750" algn="l" defTabSz="4703763" rtl="0" fontAlgn="base">
        <a:spcBef>
          <a:spcPct val="20000"/>
        </a:spcBef>
        <a:spcAft>
          <a:spcPct val="0"/>
        </a:spcAft>
        <a:buChar char="»"/>
        <a:defRPr sz="10400">
          <a:solidFill>
            <a:schemeClr val="tx1"/>
          </a:solidFill>
          <a:latin typeface="+mn-lt"/>
        </a:defRPr>
      </a:lvl8pPr>
      <a:lvl9pPr marL="12409488" indent="-1174750"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lumMod val="20000"/>
                <a:lumOff val="80000"/>
              </a:schemeClr>
            </a:gs>
            <a:gs pos="100000">
              <a:srgbClr val="F8F8F8"/>
            </a:gs>
          </a:gsLst>
          <a:lin ang="5400000" scaled="1"/>
        </a:gra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0" y="-228600"/>
            <a:ext cx="43891200" cy="5867396"/>
          </a:xfrm>
          <a:prstGeom prst="rect">
            <a:avLst/>
          </a:prstGeom>
          <a:gradFill rotWithShape="0">
            <a:gsLst>
              <a:gs pos="0">
                <a:schemeClr val="accent1"/>
              </a:gs>
              <a:gs pos="50000">
                <a:schemeClr val="accent1">
                  <a:lumMod val="20000"/>
                  <a:lumOff val="80000"/>
                </a:schemeClr>
              </a:gs>
              <a:gs pos="100000">
                <a:schemeClr val="accent1"/>
              </a:gs>
            </a:gsLst>
            <a:lin ang="18900000" scaled="1"/>
          </a:gradFill>
          <a:ln w="38100">
            <a:solidFill>
              <a:schemeClr val="tx1"/>
            </a:solidFill>
            <a:miter lim="800000"/>
            <a:headEnd/>
            <a:tailEnd/>
          </a:ln>
          <a:effectLst/>
        </p:spPr>
        <p:txBody>
          <a:bodyPr lIns="137160" tIns="68580" rIns="137160" bIns="68580" anchor="ctr"/>
          <a:lstStyle/>
          <a:p>
            <a:pPr algn="ctr" defTabSz="4703763"/>
            <a:r>
              <a:rPr lang="en-US" sz="8000" b="1" dirty="0">
                <a:solidFill>
                  <a:srgbClr val="333333"/>
                </a:solidFill>
                <a:latin typeface="Times New Roman" panose="02020603050405020304" pitchFamily="18" charset="0"/>
                <a:cs typeface="Times New Roman" panose="02020603050405020304" pitchFamily="18" charset="0"/>
              </a:rPr>
              <a:t>Pregnancy-Triggered Triple Autoimmunity (Hashimoto’s Thyroiditis</a:t>
            </a:r>
            <a:r>
              <a:rPr lang="en-US" sz="8000" b="1" dirty="0" smtClean="0">
                <a:solidFill>
                  <a:srgbClr val="333333"/>
                </a:solidFill>
                <a:latin typeface="Times New Roman" panose="02020603050405020304" pitchFamily="18" charset="0"/>
                <a:cs typeface="Times New Roman" panose="02020603050405020304" pitchFamily="18" charset="0"/>
              </a:rPr>
              <a:t>, Antiphospholipid</a:t>
            </a:r>
          </a:p>
          <a:p>
            <a:pPr algn="ctr" defTabSz="4703763"/>
            <a:r>
              <a:rPr lang="en-US" sz="8000" b="1" dirty="0" smtClean="0">
                <a:solidFill>
                  <a:srgbClr val="333333"/>
                </a:solidFill>
                <a:latin typeface="Times New Roman" panose="02020603050405020304" pitchFamily="18" charset="0"/>
                <a:cs typeface="Times New Roman" panose="02020603050405020304" pitchFamily="18" charset="0"/>
              </a:rPr>
              <a:t> </a:t>
            </a:r>
            <a:r>
              <a:rPr lang="en-US" sz="8000" b="1" dirty="0">
                <a:solidFill>
                  <a:srgbClr val="333333"/>
                </a:solidFill>
                <a:latin typeface="Times New Roman" panose="02020603050405020304" pitchFamily="18" charset="0"/>
                <a:cs typeface="Times New Roman" panose="02020603050405020304" pitchFamily="18" charset="0"/>
              </a:rPr>
              <a:t>Syndrome and Systemic Lupus Erythematosus)</a:t>
            </a:r>
            <a:endParaRPr lang="en-US" sz="6000" b="1" dirty="0" smtClean="0">
              <a:solidFill>
                <a:srgbClr val="333333"/>
              </a:solidFill>
              <a:latin typeface="Times New Roman" panose="02020603050405020304" pitchFamily="18" charset="0"/>
              <a:cs typeface="Times New Roman" panose="02020603050405020304" pitchFamily="18" charset="0"/>
            </a:endParaRPr>
          </a:p>
          <a:p>
            <a:pPr algn="ctr" defTabSz="4703763"/>
            <a:r>
              <a:rPr lang="en-US" sz="6600" b="1" dirty="0">
                <a:solidFill>
                  <a:srgbClr val="333333"/>
                </a:solidFill>
                <a:latin typeface="Times New Roman" panose="02020603050405020304" pitchFamily="18" charset="0"/>
                <a:cs typeface="Times New Roman" panose="02020603050405020304" pitchFamily="18" charset="0"/>
              </a:rPr>
              <a:t>Sandeep </a:t>
            </a:r>
            <a:r>
              <a:rPr lang="en-US" sz="6600" b="1" dirty="0" smtClean="0">
                <a:solidFill>
                  <a:srgbClr val="333333"/>
                </a:solidFill>
                <a:latin typeface="Times New Roman" panose="02020603050405020304" pitchFamily="18" charset="0"/>
                <a:cs typeface="Times New Roman" panose="02020603050405020304" pitchFamily="18" charset="0"/>
              </a:rPr>
              <a:t>Singh, </a:t>
            </a:r>
            <a:r>
              <a:rPr lang="en-US" sz="6600" b="1" dirty="0">
                <a:solidFill>
                  <a:srgbClr val="333333"/>
                </a:solidFill>
                <a:latin typeface="Times New Roman" panose="02020603050405020304" pitchFamily="18" charset="0"/>
                <a:cs typeface="Times New Roman" panose="02020603050405020304" pitchFamily="18" charset="0"/>
              </a:rPr>
              <a:t>MD, Shoaib Junejo, MD, Adriana Abrudescu, MD, FACR</a:t>
            </a:r>
            <a:r>
              <a:rPr lang="en-US" sz="6600" b="1" dirty="0" smtClean="0">
                <a:solidFill>
                  <a:srgbClr val="333333"/>
                </a:solidFill>
                <a:latin typeface="Times New Roman" panose="02020603050405020304" pitchFamily="18" charset="0"/>
                <a:cs typeface="Times New Roman" panose="02020603050405020304" pitchFamily="18" charset="0"/>
              </a:rPr>
              <a:t>,</a:t>
            </a:r>
          </a:p>
          <a:p>
            <a:pPr algn="ctr" defTabSz="4703763"/>
            <a:r>
              <a:rPr lang="en-US" sz="6600" b="1" dirty="0" smtClean="0">
                <a:solidFill>
                  <a:srgbClr val="333333"/>
                </a:solidFill>
                <a:latin typeface="Times New Roman" panose="02020603050405020304" pitchFamily="18" charset="0"/>
                <a:cs typeface="Times New Roman" panose="02020603050405020304" pitchFamily="18" charset="0"/>
              </a:rPr>
              <a:t> </a:t>
            </a:r>
            <a:r>
              <a:rPr lang="en-US" sz="6600" b="1" dirty="0">
                <a:solidFill>
                  <a:srgbClr val="333333"/>
                </a:solidFill>
                <a:latin typeface="Times New Roman" panose="02020603050405020304" pitchFamily="18" charset="0"/>
                <a:cs typeface="Times New Roman" panose="02020603050405020304" pitchFamily="18" charset="0"/>
              </a:rPr>
              <a:t>Isaac Sachmechi, MD, FACE, FACP.</a:t>
            </a:r>
            <a:endParaRPr lang="en-US" sz="6600" b="1" dirty="0" smtClean="0">
              <a:solidFill>
                <a:srgbClr val="333333"/>
              </a:solidFill>
              <a:latin typeface="Times New Roman" panose="02020603050405020304" pitchFamily="18" charset="0"/>
              <a:cs typeface="Times New Roman" panose="02020603050405020304" pitchFamily="18" charset="0"/>
            </a:endParaRPr>
          </a:p>
          <a:p>
            <a:pPr algn="ctr" defTabSz="4703763"/>
            <a:r>
              <a:rPr lang="en-US" sz="5400" b="1" dirty="0" smtClean="0">
                <a:solidFill>
                  <a:srgbClr val="333333"/>
                </a:solidFill>
                <a:latin typeface="Times New Roman" panose="02020603050405020304" pitchFamily="18" charset="0"/>
                <a:cs typeface="Times New Roman" panose="02020603050405020304" pitchFamily="18" charset="0"/>
              </a:rPr>
              <a:t>Department of Medicine/Rheumatology/Endocrinology Icahn School Of Medicine at Mount </a:t>
            </a:r>
            <a:r>
              <a:rPr lang="en-US" sz="5400" b="1" dirty="0" smtClean="0">
                <a:solidFill>
                  <a:srgbClr val="333333"/>
                </a:solidFill>
                <a:latin typeface="Times New Roman" panose="02020603050405020304" pitchFamily="18" charset="0"/>
                <a:cs typeface="Times New Roman" panose="02020603050405020304" pitchFamily="18" charset="0"/>
              </a:rPr>
              <a:t>Sinai/NYC Health + Hospital/Queens</a:t>
            </a:r>
            <a:endParaRPr lang="en-US" sz="5400" b="1" dirty="0">
              <a:solidFill>
                <a:srgbClr val="333333"/>
              </a:solidFill>
              <a:latin typeface="Times New Roman" panose="02020603050405020304" pitchFamily="18" charset="0"/>
              <a:cs typeface="Times New Roman" panose="02020603050405020304" pitchFamily="18" charset="0"/>
            </a:endParaRPr>
          </a:p>
        </p:txBody>
      </p:sp>
      <p:sp>
        <p:nvSpPr>
          <p:cNvPr id="2051" name="Rectangle 7"/>
          <p:cNvSpPr>
            <a:spLocks noChangeArrowheads="1"/>
          </p:cNvSpPr>
          <p:nvPr/>
        </p:nvSpPr>
        <p:spPr bwMode="auto">
          <a:xfrm>
            <a:off x="761999" y="5963594"/>
            <a:ext cx="20955000" cy="1083776"/>
          </a:xfrm>
          <a:prstGeom prst="rect">
            <a:avLst/>
          </a:prstGeom>
          <a:solidFill>
            <a:schemeClr val="accent1">
              <a:lumMod val="75000"/>
            </a:schemeClr>
          </a:solidFill>
          <a:ln>
            <a:noFill/>
          </a:ln>
          <a:effectLst/>
        </p:spPr>
        <p:txBody>
          <a:bodyPr wrap="none" lIns="137160" tIns="68580" rIns="137160" bIns="68580" anchor="ctr"/>
          <a:lstStyle/>
          <a:p>
            <a:pPr algn="ctr" defTabSz="4703763"/>
            <a:r>
              <a:rPr lang="en-US" sz="6000" b="1" dirty="0" smtClean="0">
                <a:solidFill>
                  <a:schemeClr val="bg1"/>
                </a:solidFill>
                <a:latin typeface="Times New Roman" panose="02020603050405020304" pitchFamily="18" charset="0"/>
                <a:cs typeface="Times New Roman" panose="02020603050405020304" pitchFamily="18" charset="0"/>
              </a:rPr>
              <a:t>INTRODUCTION</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2052" name="Rectangle 14"/>
          <p:cNvSpPr>
            <a:spLocks noChangeArrowheads="1"/>
          </p:cNvSpPr>
          <p:nvPr/>
        </p:nvSpPr>
        <p:spPr bwMode="auto">
          <a:xfrm>
            <a:off x="914400" y="12171849"/>
            <a:ext cx="20802600" cy="1179973"/>
          </a:xfrm>
          <a:prstGeom prst="rect">
            <a:avLst/>
          </a:prstGeom>
          <a:solidFill>
            <a:schemeClr val="accent1">
              <a:lumMod val="75000"/>
            </a:schemeClr>
          </a:solidFill>
          <a:ln>
            <a:noFill/>
          </a:ln>
          <a:effectLst/>
        </p:spPr>
        <p:txBody>
          <a:bodyPr wrap="none" lIns="137160" tIns="68580" rIns="137160" bIns="68580" anchor="ctr"/>
          <a:lstStyle/>
          <a:p>
            <a:pPr algn="ctr" defTabSz="4703763"/>
            <a:r>
              <a:rPr lang="en-US" sz="6000" b="1" dirty="0" smtClean="0">
                <a:solidFill>
                  <a:schemeClr val="bg1"/>
                </a:solidFill>
                <a:latin typeface="Times New Roman" panose="02020603050405020304" pitchFamily="18" charset="0"/>
                <a:cs typeface="Times New Roman" panose="02020603050405020304" pitchFamily="18" charset="0"/>
              </a:rPr>
              <a:t>CASE REPORT </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2056" name="Rectangle 10"/>
          <p:cNvSpPr>
            <a:spLocks noChangeArrowheads="1"/>
          </p:cNvSpPr>
          <p:nvPr/>
        </p:nvSpPr>
        <p:spPr bwMode="auto">
          <a:xfrm>
            <a:off x="22422394" y="20650200"/>
            <a:ext cx="20659445" cy="1172024"/>
          </a:xfrm>
          <a:prstGeom prst="rect">
            <a:avLst/>
          </a:prstGeom>
          <a:solidFill>
            <a:schemeClr val="accent1">
              <a:lumMod val="75000"/>
            </a:schemeClr>
          </a:solidFill>
          <a:ln>
            <a:noFill/>
          </a:ln>
          <a:effectLst/>
        </p:spPr>
        <p:txBody>
          <a:bodyPr wrap="none" lIns="137160" tIns="68580" rIns="137160" bIns="68580" anchor="ctr"/>
          <a:lstStyle/>
          <a:p>
            <a:pPr algn="ctr" defTabSz="4703763"/>
            <a:r>
              <a:rPr lang="en-US" sz="6000" b="1" dirty="0" smtClean="0">
                <a:solidFill>
                  <a:schemeClr val="bg1"/>
                </a:solidFill>
                <a:latin typeface="Times New Roman" panose="02020603050405020304" pitchFamily="18" charset="0"/>
                <a:cs typeface="Times New Roman" panose="02020603050405020304" pitchFamily="18" charset="0"/>
              </a:rPr>
              <a:t>CONCLUSION</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2057" name="Rectangle 18"/>
          <p:cNvSpPr>
            <a:spLocks noChangeArrowheads="1"/>
          </p:cNvSpPr>
          <p:nvPr/>
        </p:nvSpPr>
        <p:spPr bwMode="auto">
          <a:xfrm>
            <a:off x="22418040" y="27953313"/>
            <a:ext cx="20659445" cy="1257300"/>
          </a:xfrm>
          <a:prstGeom prst="rect">
            <a:avLst/>
          </a:prstGeom>
          <a:solidFill>
            <a:schemeClr val="accent1">
              <a:lumMod val="75000"/>
            </a:schemeClr>
          </a:solidFill>
          <a:ln>
            <a:noFill/>
          </a:ln>
          <a:effectLst/>
        </p:spPr>
        <p:txBody>
          <a:bodyPr wrap="none" lIns="137160" tIns="68580" rIns="137160" bIns="68580" anchor="ctr"/>
          <a:lstStyle/>
          <a:p>
            <a:pPr algn="ctr" defTabSz="4703763"/>
            <a:r>
              <a:rPr lang="en-US" sz="6000" b="1" dirty="0" smtClean="0">
                <a:solidFill>
                  <a:schemeClr val="bg1"/>
                </a:solidFill>
                <a:latin typeface="Times New Roman" panose="02020603050405020304" pitchFamily="18" charset="0"/>
                <a:cs typeface="Times New Roman" panose="02020603050405020304" pitchFamily="18" charset="0"/>
              </a:rPr>
              <a:t>REFERENCES</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2061" name="Rectangle 36"/>
          <p:cNvSpPr>
            <a:spLocks noChangeArrowheads="1"/>
          </p:cNvSpPr>
          <p:nvPr/>
        </p:nvSpPr>
        <p:spPr bwMode="auto">
          <a:xfrm>
            <a:off x="22402800" y="5971661"/>
            <a:ext cx="20674685" cy="1075708"/>
          </a:xfrm>
          <a:prstGeom prst="rect">
            <a:avLst/>
          </a:prstGeom>
          <a:solidFill>
            <a:schemeClr val="accent1">
              <a:lumMod val="75000"/>
            </a:schemeClr>
          </a:solidFill>
          <a:ln>
            <a:noFill/>
          </a:ln>
          <a:effectLst/>
        </p:spPr>
        <p:txBody>
          <a:bodyPr wrap="none" lIns="137160" tIns="68580" rIns="137160" bIns="68580" anchor="ctr"/>
          <a:lstStyle/>
          <a:p>
            <a:pPr algn="ctr" defTabSz="4703763"/>
            <a:r>
              <a:rPr lang="en-US" sz="6000" b="1" dirty="0" smtClean="0">
                <a:solidFill>
                  <a:schemeClr val="bg1"/>
                </a:solidFill>
                <a:latin typeface="Times New Roman" panose="02020603050405020304" pitchFamily="18" charset="0"/>
                <a:cs typeface="Times New Roman" panose="02020603050405020304" pitchFamily="18" charset="0"/>
              </a:rPr>
              <a:t>DISCUSSION</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2062" name="Text Box 402"/>
          <p:cNvSpPr txBox="1">
            <a:spLocks noChangeArrowheads="1"/>
          </p:cNvSpPr>
          <p:nvPr/>
        </p:nvSpPr>
        <p:spPr bwMode="auto">
          <a:xfrm>
            <a:off x="762000" y="7047369"/>
            <a:ext cx="20955000" cy="512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algn="just" eaLnBrk="1" hangingPunct="1">
              <a:spcBef>
                <a:spcPct val="50000"/>
              </a:spcBef>
            </a:pPr>
            <a:r>
              <a:rPr lang="en-US" sz="5400" dirty="0">
                <a:latin typeface="Times New Roman" panose="02020603050405020304" pitchFamily="18" charset="0"/>
                <a:cs typeface="Times New Roman" panose="02020603050405020304" pitchFamily="18" charset="0"/>
              </a:rPr>
              <a:t>Although the association between autoimmune thyroid and rheumatic disorders has been studied in </a:t>
            </a:r>
            <a:r>
              <a:rPr lang="en-US" sz="5400" dirty="0" smtClean="0">
                <a:latin typeface="Times New Roman" panose="02020603050405020304" pitchFamily="18" charset="0"/>
                <a:cs typeface="Times New Roman" panose="02020603050405020304" pitchFamily="18" charset="0"/>
              </a:rPr>
              <a:t>non-pregnant </a:t>
            </a:r>
            <a:r>
              <a:rPr lang="en-US" sz="5400" dirty="0">
                <a:latin typeface="Times New Roman" panose="02020603050405020304" pitchFamily="18" charset="0"/>
                <a:cs typeface="Times New Roman" panose="02020603050405020304" pitchFamily="18" charset="0"/>
              </a:rPr>
              <a:t>women and there are no data on the frequency of this association during pregnancy and its impact on reproductive outcomes. We present a case of 22 year old female with her first pregnancy triggered Hashimoto’s thyroiditis (HT), Antiphospholipid Syndrome (APS) and Systemic Lupus Erythematosus (SLE).</a:t>
            </a:r>
          </a:p>
        </p:txBody>
      </p:sp>
      <p:sp>
        <p:nvSpPr>
          <p:cNvPr id="2064" name="Text Box 404"/>
          <p:cNvSpPr txBox="1">
            <a:spLocks noChangeArrowheads="1"/>
          </p:cNvSpPr>
          <p:nvPr/>
        </p:nvSpPr>
        <p:spPr bwMode="auto">
          <a:xfrm>
            <a:off x="-130630" y="13333290"/>
            <a:ext cx="21847629" cy="1928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71450" tIns="85725" rIns="171450" bIns="85725">
            <a:spAutoFit/>
          </a:bodyPr>
          <a:lstStyle>
            <a:lvl1pPr defTabSz="4703763" eaLnBrk="0" hangingPunct="0">
              <a:defRPr sz="3000">
                <a:solidFill>
                  <a:schemeClr val="tx1"/>
                </a:solidFill>
                <a:latin typeface="Arial" charset="0"/>
              </a:defRPr>
            </a:lvl1pPr>
            <a:lvl2pPr marL="1271588" indent="-414338"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marL="857250" lvl="1" indent="0" algn="just" eaLnBrk="1" hangingPunct="1">
              <a:spcBef>
                <a:spcPct val="50000"/>
              </a:spcBef>
            </a:pPr>
            <a:r>
              <a:rPr lang="en-US" sz="5400" dirty="0">
                <a:latin typeface="Times New Roman" panose="02020603050405020304" pitchFamily="18" charset="0"/>
                <a:cs typeface="Times New Roman" panose="02020603050405020304" pitchFamily="18" charset="0"/>
              </a:rPr>
              <a:t>A 21 year old female diagnosed with HT on levothyroxine during the early first trimester was admitted at 21 weeks of gestation for labor induction secondary to intrauterine fetal demise and underwent medical abortion. Laboratory results was significant for thrombocytopenia, prolongation activated partial thromboplastin time, positive IgG and IgM anticardioloipin antibodies, anti-beta2-glycoprotein I and lupus anticoagulant. Placental pathology showed placental infarcts with hypoxia ischemic changes. Due to suspicion of APS and therefore risk of thromboembolism, the patient was started on prophylactic Lovenox 40mg SC daily. She presented to the emergency room 4 weeks later with sudden onset of focal neurologic deficit. Computerized tomography angiogram showed distal right middle cerebral artery segment M1 occlusion. Patient was started on therapeutic anticoagulation and focal weakness was resolved in 5 days. SLE work up initiated, antinuclear antibody and anti-double stranded DNA were positive. Anti-smith antibody, anti-RNP antibody, anti-Ro, anti-La antibodies were reported negative with normal C3 and C4 complement levels. 24hr urine protein was between 1.56 and 2gm. She underwent kidney biopsy, which revealed membranous and mesangial proliferative lupus nephritis, ISA/RPS class V and II. Diagnosis of SLE and APS was made. Treatment with anticoagulation therapy was started with warfarin and aspirin. SLE therapy was initiated with prednisone, mycophenolate mofetil and hydroxychloroquine with complete resolution of proteinuria. For HT levothyroxine was adjusted.</a:t>
            </a:r>
          </a:p>
        </p:txBody>
      </p:sp>
      <p:sp>
        <p:nvSpPr>
          <p:cNvPr id="2070" name="Rectangle 410"/>
          <p:cNvSpPr>
            <a:spLocks noChangeArrowheads="1"/>
          </p:cNvSpPr>
          <p:nvPr/>
        </p:nvSpPr>
        <p:spPr bwMode="auto">
          <a:xfrm rot="5400000">
            <a:off x="11895138" y="25909587"/>
            <a:ext cx="7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703763"/>
            <a:r>
              <a:rPr lang="en-US" sz="1800" dirty="0">
                <a:solidFill>
                  <a:srgbClr val="000000"/>
                </a:solidFill>
              </a:rPr>
              <a:t>(</a:t>
            </a:r>
            <a:endParaRPr lang="en-US" sz="9200" dirty="0"/>
          </a:p>
        </p:txBody>
      </p:sp>
      <p:sp>
        <p:nvSpPr>
          <p:cNvPr id="2072" name="Rectangle 463"/>
          <p:cNvSpPr>
            <a:spLocks noChangeArrowheads="1"/>
          </p:cNvSpPr>
          <p:nvPr/>
        </p:nvSpPr>
        <p:spPr bwMode="auto">
          <a:xfrm rot="5400000">
            <a:off x="9244012" y="26544588"/>
            <a:ext cx="7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703763"/>
            <a:r>
              <a:rPr lang="en-US" sz="1800" dirty="0">
                <a:solidFill>
                  <a:srgbClr val="000000"/>
                </a:solidFill>
              </a:rPr>
              <a:t>(</a:t>
            </a:r>
            <a:endParaRPr lang="en-US" sz="9200" dirty="0"/>
          </a:p>
        </p:txBody>
      </p:sp>
      <p:sp>
        <p:nvSpPr>
          <p:cNvPr id="2075" name="AutoShape 466"/>
          <p:cNvSpPr>
            <a:spLocks noChangeAspect="1" noChangeArrowheads="1" noTextEdit="1"/>
          </p:cNvSpPr>
          <p:nvPr/>
        </p:nvSpPr>
        <p:spPr bwMode="auto">
          <a:xfrm>
            <a:off x="17176750" y="23391813"/>
            <a:ext cx="3530600"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81" name="Text Box 765"/>
          <p:cNvSpPr txBox="1">
            <a:spLocks noChangeArrowheads="1"/>
          </p:cNvSpPr>
          <p:nvPr/>
        </p:nvSpPr>
        <p:spPr bwMode="auto">
          <a:xfrm>
            <a:off x="22418039" y="7047369"/>
            <a:ext cx="20644205" cy="13898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703763" eaLnBrk="0" hangingPunct="0">
              <a:defRPr sz="3000">
                <a:solidFill>
                  <a:schemeClr val="tx1"/>
                </a:solidFill>
                <a:latin typeface="Arial" charset="0"/>
              </a:defRPr>
            </a:lvl1pPr>
            <a:lvl2pPr marL="742950" indent="-285750" defTabSz="4703763" eaLnBrk="0" hangingPunct="0">
              <a:defRPr sz="3000">
                <a:solidFill>
                  <a:schemeClr val="tx1"/>
                </a:solidFill>
                <a:latin typeface="Arial" charset="0"/>
              </a:defRPr>
            </a:lvl2pPr>
            <a:lvl3pPr marL="1143000" indent="-228600" defTabSz="4703763" eaLnBrk="0" hangingPunct="0">
              <a:defRPr sz="3000">
                <a:solidFill>
                  <a:schemeClr val="tx1"/>
                </a:solidFill>
                <a:latin typeface="Arial" charset="0"/>
              </a:defRPr>
            </a:lvl3pPr>
            <a:lvl4pPr marL="1600200" indent="-228600" defTabSz="4703763" eaLnBrk="0" hangingPunct="0">
              <a:defRPr sz="3000">
                <a:solidFill>
                  <a:schemeClr val="tx1"/>
                </a:solidFill>
                <a:latin typeface="Arial" charset="0"/>
              </a:defRPr>
            </a:lvl4pPr>
            <a:lvl5pPr marL="2057400" indent="-228600" defTabSz="4703763" eaLnBrk="0" hangingPunct="0">
              <a:defRPr sz="3000">
                <a:solidFill>
                  <a:schemeClr val="tx1"/>
                </a:solidFill>
                <a:latin typeface="Arial" charset="0"/>
              </a:defRPr>
            </a:lvl5pPr>
            <a:lvl6pPr marL="2514600" indent="-228600" defTabSz="4703763" eaLnBrk="0" fontAlgn="base" hangingPunct="0">
              <a:spcBef>
                <a:spcPct val="0"/>
              </a:spcBef>
              <a:spcAft>
                <a:spcPct val="0"/>
              </a:spcAft>
              <a:defRPr sz="3000">
                <a:solidFill>
                  <a:schemeClr val="tx1"/>
                </a:solidFill>
                <a:latin typeface="Arial" charset="0"/>
              </a:defRPr>
            </a:lvl6pPr>
            <a:lvl7pPr marL="2971800" indent="-228600" defTabSz="4703763" eaLnBrk="0" fontAlgn="base" hangingPunct="0">
              <a:spcBef>
                <a:spcPct val="0"/>
              </a:spcBef>
              <a:spcAft>
                <a:spcPct val="0"/>
              </a:spcAft>
              <a:defRPr sz="3000">
                <a:solidFill>
                  <a:schemeClr val="tx1"/>
                </a:solidFill>
                <a:latin typeface="Arial" charset="0"/>
              </a:defRPr>
            </a:lvl7pPr>
            <a:lvl8pPr marL="3429000" indent="-228600" defTabSz="4703763" eaLnBrk="0" fontAlgn="base" hangingPunct="0">
              <a:spcBef>
                <a:spcPct val="0"/>
              </a:spcBef>
              <a:spcAft>
                <a:spcPct val="0"/>
              </a:spcAft>
              <a:defRPr sz="3000">
                <a:solidFill>
                  <a:schemeClr val="tx1"/>
                </a:solidFill>
                <a:latin typeface="Arial" charset="0"/>
              </a:defRPr>
            </a:lvl8pPr>
            <a:lvl9pPr marL="3886200" indent="-228600" defTabSz="4703763" eaLnBrk="0" fontAlgn="base" hangingPunct="0">
              <a:spcBef>
                <a:spcPct val="0"/>
              </a:spcBef>
              <a:spcAft>
                <a:spcPct val="0"/>
              </a:spcAft>
              <a:defRPr sz="3000">
                <a:solidFill>
                  <a:schemeClr val="tx1"/>
                </a:solidFill>
                <a:latin typeface="Arial" charset="0"/>
              </a:defRPr>
            </a:lvl9pPr>
          </a:lstStyle>
          <a:p>
            <a:pPr algn="just" eaLnBrk="1" hangingPunct="1">
              <a:spcBef>
                <a:spcPct val="50000"/>
              </a:spcBef>
            </a:pPr>
            <a:r>
              <a:rPr lang="en-US" sz="5400" dirty="0">
                <a:latin typeface="Times New Roman" panose="02020603050405020304" pitchFamily="18" charset="0"/>
                <a:cs typeface="Times New Roman" panose="02020603050405020304" pitchFamily="18" charset="0"/>
              </a:rPr>
              <a:t>APS is a prothrombotic disorder with various manifestations, most commonly venous and arterial thromboembolism and recurrent pregnancy loss.  Diagnosis of APS can be challenging due to evolving criteria and overlapping characteristics with other prothrombotic thrombocytopenic disorders. Thrombotic complications within the uteroplacental circulation has also been proposed as a contributing mechanism. Pregnancy may trigger an underlying APS, which may well be the causative for the miscarriage [1-3]. New onset SLE during pregnancy is rare. However, in our case, the anemia, thrombocytopenia, and proteinuria led us to the correct diagnosis of SLE. When SLE is first suspected during pregnancy, the diagnostic criteria are not different from those for nonpregnant women. Renal disorders appeared to be more common at the onset of SLE in pregnant patients than in nonpregnant patients. Meanwhile, HT is associated with higher rates of infertility and early miscarriages, due to the associated hormonal changes and instability. However, the association of APS and HT is not well recognized in pregnant women [4-6]. </a:t>
            </a:r>
          </a:p>
        </p:txBody>
      </p:sp>
      <p:sp>
        <p:nvSpPr>
          <p:cNvPr id="5" name="TextBox 4"/>
          <p:cNvSpPr txBox="1"/>
          <p:nvPr/>
        </p:nvSpPr>
        <p:spPr>
          <a:xfrm>
            <a:off x="22418039" y="22021923"/>
            <a:ext cx="20622434" cy="5078313"/>
          </a:xfrm>
          <a:prstGeom prst="rect">
            <a:avLst/>
          </a:prstGeom>
          <a:noFill/>
        </p:spPr>
        <p:txBody>
          <a:bodyPr wrap="square" rtlCol="0">
            <a:spAutoFit/>
          </a:bodyPr>
          <a:lstStyle/>
          <a:p>
            <a:pPr algn="just"/>
            <a:r>
              <a:rPr lang="en-US" sz="5400" dirty="0">
                <a:latin typeface="Times New Roman" panose="02020603050405020304" pitchFamily="18" charset="0"/>
                <a:cs typeface="Times New Roman" panose="02020603050405020304" pitchFamily="18" charset="0"/>
              </a:rPr>
              <a:t>We present here a challenging case of new-onset triple autoimmune disorders trigged by pregnancy. Our case confirms a close association between autoimmune thyroiditis, SLE and APS during pregnancy. Clinicians should be aware of this association and initiate early autoimmune work up for SLE and APS in patients with new onset of HT during pregnancy</a:t>
            </a:r>
            <a:r>
              <a:rPr lang="en-US" sz="4800" dirty="0">
                <a:latin typeface="Times New Roman" panose="02020603050405020304" pitchFamily="18" charset="0"/>
                <a:cs typeface="Times New Roman" panose="02020603050405020304" pitchFamily="18" charset="0"/>
              </a:rPr>
              <a:t>. </a:t>
            </a:r>
          </a:p>
        </p:txBody>
      </p:sp>
      <p:sp>
        <p:nvSpPr>
          <p:cNvPr id="6" name="TextBox 5"/>
          <p:cNvSpPr txBox="1"/>
          <p:nvPr/>
        </p:nvSpPr>
        <p:spPr>
          <a:xfrm>
            <a:off x="22387558" y="29413200"/>
            <a:ext cx="20674686" cy="2554545"/>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1. Hoayek JG, Moussa HN, Rehman HA, et al. Catastrophic antiphospholipid syndrome in pregnancy, a diagnosis that should not be missed. J Matern Fetal Neonatal Med. 2016 Mar 29:1-6. </a:t>
            </a:r>
          </a:p>
          <a:p>
            <a:pPr algn="just"/>
            <a:r>
              <a:rPr lang="en-US" sz="2000" dirty="0">
                <a:latin typeface="Times New Roman" panose="02020603050405020304" pitchFamily="18" charset="0"/>
                <a:cs typeface="Times New Roman" panose="02020603050405020304" pitchFamily="18" charset="0"/>
              </a:rPr>
              <a:t>2. Schreiber K. Pregnancies in women with systemic lupus erythematosus and antiphospholipid antibodies. Lupus. 2016 Apr;25(4):343-5. doi: 10.1177/0961203315627201. Epub 2016 Jan 24.</a:t>
            </a:r>
          </a:p>
          <a:p>
            <a:pPr algn="just"/>
            <a:r>
              <a:rPr lang="en-US" sz="2000" dirty="0">
                <a:latin typeface="Times New Roman" panose="02020603050405020304" pitchFamily="18" charset="0"/>
                <a:cs typeface="Times New Roman" panose="02020603050405020304" pitchFamily="18" charset="0"/>
              </a:rPr>
              <a:t>3. Chaturvedi S, McCrae KR. The antiphospholipid syndrome: still an enigma. Hematology Am Soc Hematol Educ Program. 2015;2015:53-60. doi: 10.1182/asheducation-2015.1.53.</a:t>
            </a:r>
          </a:p>
          <a:p>
            <a:pPr algn="just"/>
            <a:r>
              <a:rPr lang="en-US" sz="2000" dirty="0">
                <a:latin typeface="Times New Roman" panose="02020603050405020304" pitchFamily="18" charset="0"/>
                <a:cs typeface="Times New Roman" panose="02020603050405020304" pitchFamily="18" charset="0"/>
              </a:rPr>
              <a:t>4. de Jesus GR, Mendoza-Pinto C, de Jesus NR, et al. Understanding and Managing Pregnancy in Patients with Lupus. Autoimmune Dis. 2015;2015:943490. doi: 10.1155/2015/943490. Epub 2015 Jul 12</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Lv J, Wang W, Li Y. Clinical outcomes and predictors of fetal and maternal consequences of pregnancy in lupus nephritis patients. Int Urol Nephrol. 2015 Aug;47(8):1379-85. doi: 10.1007/s11255-015-1032-y. Epub 2015 Jun 24.</a:t>
            </a:r>
          </a:p>
          <a:p>
            <a:pPr algn="just"/>
            <a:r>
              <a:rPr lang="en-US" sz="2000" dirty="0">
                <a:latin typeface="Times New Roman" panose="02020603050405020304" pitchFamily="18" charset="0"/>
                <a:cs typeface="Times New Roman" panose="02020603050405020304" pitchFamily="18" charset="0"/>
              </a:rPr>
              <a:t>6. Buyon JP, Kim MY, Guerra MM, Laskin CA,et al. Predictors of Pregnancy Outcomes in Patients With Lupus: A Cohort Study. Ann Intern Med. 2015 Aug 4;163(3):153-63. doi: 10.7326/M14-2235.</a:t>
            </a:r>
          </a:p>
        </p:txBody>
      </p:sp>
      <p:pic>
        <p:nvPicPr>
          <p:cNvPr id="1027" name="Picture 3" descr="C:\Users\LOCKDOWN_QHC\Desktop\img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465726"/>
            <a:ext cx="2828903" cy="308798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776399" y="1389467"/>
            <a:ext cx="3733801" cy="316424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840</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Graphicsland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Example Of A Sample Research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Helen Chan</cp:lastModifiedBy>
  <cp:revision>58</cp:revision>
  <dcterms:created xsi:type="dcterms:W3CDTF">2004-07-27T19:46:06Z</dcterms:created>
  <dcterms:modified xsi:type="dcterms:W3CDTF">2016-04-26T19:48:35Z</dcterms:modified>
  <cp:category>science research poster</cp:category>
</cp:coreProperties>
</file>